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344" r:id="rId4"/>
    <p:sldId id="345" r:id="rId6"/>
    <p:sldId id="258" r:id="rId7"/>
    <p:sldId id="383" r:id="rId8"/>
    <p:sldId id="391" r:id="rId9"/>
    <p:sldId id="399" r:id="rId10"/>
    <p:sldId id="397" r:id="rId11"/>
    <p:sldId id="395" r:id="rId12"/>
    <p:sldId id="398" r:id="rId13"/>
    <p:sldId id="401" r:id="rId14"/>
    <p:sldId id="396" r:id="rId15"/>
    <p:sldId id="400" r:id="rId16"/>
    <p:sldId id="385" r:id="rId17"/>
    <p:sldId id="318" r:id="rId18"/>
    <p:sldId id="317" r:id="rId19"/>
    <p:sldId id="334" r:id="rId20"/>
    <p:sldId id="336" r:id="rId21"/>
    <p:sldId id="335" r:id="rId22"/>
    <p:sldId id="337" r:id="rId23"/>
    <p:sldId id="381" r:id="rId24"/>
    <p:sldId id="386" r:id="rId25"/>
    <p:sldId id="392" r:id="rId26"/>
    <p:sldId id="393" r:id="rId27"/>
    <p:sldId id="394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71" r:id="rId37"/>
    <p:sldId id="456" r:id="rId38"/>
    <p:sldId id="372" r:id="rId39"/>
    <p:sldId id="373" r:id="rId40"/>
    <p:sldId id="374" r:id="rId41"/>
    <p:sldId id="375" r:id="rId42"/>
    <p:sldId id="402" r:id="rId43"/>
    <p:sldId id="379" r:id="rId44"/>
    <p:sldId id="380" r:id="rId45"/>
    <p:sldId id="305" r:id="rId46"/>
    <p:sldId id="267" r:id="rId47"/>
    <p:sldId id="291" r:id="rId48"/>
    <p:sldId id="292" r:id="rId49"/>
    <p:sldId id="289" r:id="rId50"/>
    <p:sldId id="268" r:id="rId51"/>
    <p:sldId id="269" r:id="rId52"/>
    <p:sldId id="270" r:id="rId53"/>
    <p:sldId id="271" r:id="rId54"/>
    <p:sldId id="389" r:id="rId55"/>
    <p:sldId id="355" r:id="rId56"/>
    <p:sldId id="356" r:id="rId57"/>
    <p:sldId id="357" r:id="rId58"/>
    <p:sldId id="358" r:id="rId59"/>
    <p:sldId id="359" r:id="rId60"/>
    <p:sldId id="360" r:id="rId61"/>
    <p:sldId id="390" r:id="rId62"/>
    <p:sldId id="361" r:id="rId63"/>
    <p:sldId id="362" r:id="rId64"/>
  </p:sldIdLst>
  <p:sldSz cx="9144000" cy="6858000" type="screen4x3"/>
  <p:notesSz cx="7103745" cy="1023429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C000"/>
    <a:srgbClr val="3F7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66" autoAdjust="0"/>
    <p:restoredTop sz="88323" autoAdjust="0"/>
  </p:normalViewPr>
  <p:slideViewPr>
    <p:cSldViewPr snapToGrid="0" showGuides="1">
      <p:cViewPr>
        <p:scale>
          <a:sx n="93" d="100"/>
          <a:sy n="93" d="100"/>
        </p:scale>
        <p:origin x="864" y="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-1596" y="-96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BA6A6D8-A047-4A30-9DAD-B589E52CC8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64C083B-3359-4272-80A3-FFF9ECA3CA0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83185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1163" y="3810000"/>
            <a:ext cx="83185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143000"/>
            <a:ext cx="408305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810000"/>
            <a:ext cx="408305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8500" cy="51816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>
            <a:spLocks noGrp="1"/>
          </p:cNvSpPr>
          <p:nvPr>
            <p:ph idx="1"/>
          </p:nvPr>
        </p:nvSpPr>
        <p:spPr>
          <a:xfrm>
            <a:off x="628650" y="1224076"/>
            <a:ext cx="7886700" cy="5110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3" name="标题占位符 1"/>
          <p:cNvSpPr>
            <a:spLocks noGrp="1"/>
          </p:cNvSpPr>
          <p:nvPr>
            <p:ph type="title"/>
          </p:nvPr>
        </p:nvSpPr>
        <p:spPr>
          <a:xfrm>
            <a:off x="204097" y="250835"/>
            <a:ext cx="7886700" cy="85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1.jpe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 Third Level</a:t>
            </a:r>
            <a:endParaRPr lang="en-US" altLang="zh-CN"/>
          </a:p>
        </p:txBody>
      </p:sp>
      <p:cxnSp>
        <p:nvCxnSpPr>
          <p:cNvPr id="10" name="直接连接符 9"/>
          <p:cNvCxnSpPr/>
          <p:nvPr/>
        </p:nvCxnSpPr>
        <p:spPr>
          <a:xfrm>
            <a:off x="0" y="928688"/>
            <a:ext cx="9144000" cy="0"/>
          </a:xfrm>
          <a:prstGeom prst="line">
            <a:avLst/>
          </a:prstGeom>
          <a:ln w="38100">
            <a:solidFill>
              <a:srgbClr val="3F7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4" descr="E:\学校\20121109221446303940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438" y="549275"/>
            <a:ext cx="665162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1"/>
          <p:cNvSpPr>
            <a:spLocks noChangeArrowheads="1"/>
          </p:cNvSpPr>
          <p:nvPr/>
        </p:nvSpPr>
        <p:spPr bwMode="auto">
          <a:xfrm>
            <a:off x="381000" y="6397625"/>
            <a:ext cx="836453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n-US" altLang="zh-CN" sz="1200" b="0" dirty="0">
                <a:solidFill>
                  <a:srgbClr val="000000"/>
                </a:solidFill>
                <a:ea typeface="宋体" pitchFamily="2" charset="-122"/>
              </a:rPr>
              <a:t>								                   </a:t>
            </a:r>
            <a:fld id="{22B54924-A7E0-4231-A067-C7DF1FEEF9D5}" type="slidenum">
              <a:rPr lang="en-US" altLang="zh-CN" sz="1200" b="0" dirty="0" smtClean="0">
                <a:solidFill>
                  <a:srgbClr val="000000"/>
                </a:solidFill>
                <a:ea typeface="宋体" pitchFamily="2" charset="-122"/>
              </a:rPr>
            </a:fld>
            <a:r>
              <a:rPr lang="en-US" altLang="zh-CN" sz="1200" b="0" dirty="0">
                <a:solidFill>
                  <a:srgbClr val="000000"/>
                </a:solidFill>
                <a:ea typeface="宋体" pitchFamily="2" charset="-122"/>
              </a:rPr>
              <a:t> </a:t>
            </a:r>
            <a:endParaRPr lang="en-US" altLang="zh-CN" sz="1200" b="0" dirty="0">
              <a:solidFill>
                <a:srgbClr val="000000"/>
              </a:solidFill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panose="020B060402020209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anose="05000000000000000000" pitchFamily="2" charset="2"/>
        <a:buChar char="u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anose="02020503050405090304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hyperlink" Target="https://www.buybitcoinworldwide.com/how-many-bitcoins-are-there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support.blockchain.com/hc/en-us/articles/217116406-Why-hasn-t-my-transaction-confirmed-yet-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hyperlink" Target="https://blog.kaiko.com/an-in-depth-guide-into-how-the-mempool-works-c758b781c608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7.wdp"/><Relationship Id="rId1" Type="http://schemas.openxmlformats.org/officeDocument/2006/relationships/image" Target="../media/image26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hyperlink" Target="https://github.com/bitcoinbook/bitcoinbook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0" y="1727373"/>
            <a:ext cx="9144000" cy="1166139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Bitcoin</a:t>
            </a:r>
            <a:r>
              <a:rPr lang="zh-CN" altLang="en-US" sz="4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社区 与 激励</a:t>
            </a:r>
            <a:endParaRPr lang="zh-CN" altLang="en-US" sz="4000" b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副标题 2"/>
          <p:cNvSpPr>
            <a:spLocks noGrp="1"/>
          </p:cNvSpPr>
          <p:nvPr>
            <p:ph type="subTitle" idx="1"/>
          </p:nvPr>
        </p:nvSpPr>
        <p:spPr>
          <a:xfrm>
            <a:off x="0" y="3726512"/>
            <a:ext cx="9144000" cy="2226455"/>
          </a:xfrm>
        </p:spPr>
        <p:txBody>
          <a:bodyPr>
            <a:normAutofit/>
          </a:bodyPr>
          <a:lstStyle/>
          <a:p>
            <a:r>
              <a:rPr lang="zh-CN" altLang="en-US" sz="32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陈亮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副教授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中山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6" y="157863"/>
            <a:ext cx="2055507" cy="619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/>
          <a:srcRect l="4245" r="-1"/>
          <a:stretch>
            <a:fillRect/>
          </a:stretch>
        </p:blipFill>
        <p:spPr>
          <a:xfrm>
            <a:off x="6232135" y="29427"/>
            <a:ext cx="1891145" cy="8760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44444" y="1225742"/>
            <a:ext cx="8515350" cy="2175164"/>
          </a:xfrm>
        </p:spPr>
        <p:txBody>
          <a:bodyPr>
            <a:normAutofit/>
          </a:bodyPr>
          <a:lstStyle/>
          <a:p>
            <a:r>
              <a:rPr lang="zh-CN" altLang="en-US" sz="2400" b="1" dirty="0" smtClean="0"/>
              <a:t>矿工节点 </a:t>
            </a:r>
            <a:r>
              <a:rPr lang="en-US" altLang="zh-CN" sz="2400" b="1" dirty="0" smtClean="0"/>
              <a:t>(mining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nodes,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or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miners)</a:t>
            </a:r>
            <a:endParaRPr lang="en-US" altLang="zh-CN" sz="2400" b="1" dirty="0" smtClean="0"/>
          </a:p>
          <a:p>
            <a:pPr lvl="1"/>
            <a:r>
              <a:rPr lang="en-US" sz="2000" dirty="0"/>
              <a:t>Mining nodes are only responsible for creating blocks to add to the blockchain, </a:t>
            </a:r>
            <a:endParaRPr lang="en-US" sz="2000" dirty="0" smtClean="0"/>
          </a:p>
          <a:p>
            <a:pPr lvl="1"/>
            <a:r>
              <a:rPr lang="en-US" sz="2000" dirty="0" smtClean="0"/>
              <a:t>they </a:t>
            </a:r>
            <a:r>
              <a:rPr lang="en-US" sz="2000" dirty="0"/>
              <a:t>are not responsible for the maintenance or validity of future blocks (unlike full nodes).</a:t>
            </a:r>
            <a:endParaRPr lang="zh-CN" altLang="en-US" sz="2000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4097" y="167708"/>
            <a:ext cx="8655697" cy="66356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比特币社区成员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nodes</a:t>
            </a:r>
            <a:endParaRPr lang="zh-CN" altLang="en-US" dirty="0"/>
          </a:p>
        </p:txBody>
      </p:sp>
      <p:pic>
        <p:nvPicPr>
          <p:cNvPr id="4" name="Picture 2" descr="lassification and importance of nodes in a blockchain network | SEB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690" y="3400906"/>
            <a:ext cx="5188510" cy="271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32020" y="6119685"/>
            <a:ext cx="634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Full, Light and Mining Nodes illustrated on a </a:t>
            </a:r>
            <a:r>
              <a:rPr lang="en-US" b="1" smtClean="0"/>
              <a:t>Blockchain</a:t>
            </a:r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918" y="193964"/>
            <a:ext cx="8596745" cy="48490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Key differences between mining nodes and full </a:t>
            </a:r>
            <a:r>
              <a:rPr lang="en-US" sz="2400" dirty="0" smtClean="0"/>
              <a:t>nodes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3" y="1143000"/>
            <a:ext cx="8318500" cy="5313218"/>
          </a:xfrm>
        </p:spPr>
        <p:txBody>
          <a:bodyPr/>
          <a:lstStyle/>
          <a:p>
            <a:r>
              <a:rPr lang="en-US" altLang="zh-CN" b="1" dirty="0"/>
              <a:t>Miners</a:t>
            </a:r>
            <a:endParaRPr lang="en-US" altLang="zh-CN" b="1" dirty="0"/>
          </a:p>
          <a:p>
            <a:pPr lvl="1"/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sz="2400" dirty="0"/>
              <a:t>typically rewarded through </a:t>
            </a:r>
            <a:r>
              <a:rPr lang="en-US" sz="2400" dirty="0" err="1"/>
              <a:t>coinbase</a:t>
            </a:r>
            <a:r>
              <a:rPr lang="en-US" sz="2400" dirty="0"/>
              <a:t> rewards</a:t>
            </a:r>
            <a:endParaRPr lang="en-US" sz="2400" dirty="0"/>
          </a:p>
          <a:p>
            <a:pPr lvl="1"/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/>
              <a:t>necessarily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host</a:t>
            </a:r>
            <a:r>
              <a:rPr lang="zh-CN" altLang="en-US" sz="2400" dirty="0"/>
              <a:t> </a:t>
            </a:r>
            <a:r>
              <a:rPr lang="en-US" altLang="zh-CN" sz="2400" dirty="0"/>
              <a:t>all</a:t>
            </a:r>
            <a:r>
              <a:rPr lang="zh-CN" altLang="en-US" sz="2400" dirty="0"/>
              <a:t> </a:t>
            </a:r>
            <a:r>
              <a:rPr lang="en-US" altLang="zh-CN" sz="2400" dirty="0"/>
              <a:t>historical</a:t>
            </a:r>
            <a:r>
              <a:rPr lang="zh-CN" altLang="en-US" sz="2400" dirty="0"/>
              <a:t> </a:t>
            </a:r>
            <a:r>
              <a:rPr lang="en-US" altLang="zh-CN" sz="2400" dirty="0"/>
              <a:t>TXs</a:t>
            </a:r>
            <a:r>
              <a:rPr lang="zh-CN" altLang="en-US" sz="2400" dirty="0"/>
              <a:t> </a:t>
            </a:r>
            <a:r>
              <a:rPr lang="en-US" sz="2400" dirty="0"/>
              <a:t>to identify the valid</a:t>
            </a:r>
            <a:r>
              <a:rPr lang="en-US" altLang="zh-CN" sz="2400" dirty="0"/>
              <a:t>ity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new</a:t>
            </a:r>
            <a:r>
              <a:rPr lang="en-US" sz="2400" dirty="0"/>
              <a:t> </a:t>
            </a:r>
            <a:r>
              <a:rPr lang="en-US" altLang="zh-CN" sz="2400" dirty="0" smtClean="0"/>
              <a:t>TXs</a:t>
            </a:r>
            <a:r>
              <a:rPr lang="zh-CN" altLang="en-US" sz="2400" dirty="0" smtClean="0"/>
              <a:t>，除非这个矿工很有责任心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一个急功近利的 </a:t>
            </a:r>
            <a:r>
              <a:rPr lang="en-US" altLang="zh-CN" sz="2400" dirty="0" smtClean="0"/>
              <a:t>miner</a:t>
            </a:r>
            <a:r>
              <a:rPr lang="zh-CN" altLang="en-US" sz="2400" dirty="0" smtClean="0"/>
              <a:t> 有可能为了竞争出块奖励而打包“空块（不包含任何交易的 </a:t>
            </a:r>
            <a:r>
              <a:rPr lang="en-US" altLang="zh-CN" sz="2400" dirty="0"/>
              <a:t>b</a:t>
            </a:r>
            <a:r>
              <a:rPr lang="en-US" altLang="zh-CN" sz="2400" dirty="0" smtClean="0"/>
              <a:t>lock</a:t>
            </a:r>
            <a:r>
              <a:rPr lang="zh-CN" altLang="en-US" sz="2400" dirty="0" smtClean="0"/>
              <a:t>）”</a:t>
            </a:r>
            <a:endParaRPr lang="en-US" sz="2400" dirty="0"/>
          </a:p>
          <a:p>
            <a:r>
              <a:rPr lang="en-US" altLang="zh-CN" b="1" dirty="0" smtClean="0"/>
              <a:t>F</a:t>
            </a:r>
            <a:r>
              <a:rPr lang="en-US" b="1" dirty="0" smtClean="0"/>
              <a:t>ull </a:t>
            </a:r>
            <a:r>
              <a:rPr lang="en-US" b="1" dirty="0"/>
              <a:t>nodes </a:t>
            </a:r>
            <a:endParaRPr lang="en-US" b="1" dirty="0"/>
          </a:p>
          <a:p>
            <a:pPr lvl="1"/>
            <a:r>
              <a:rPr lang="en-US" sz="2400" dirty="0"/>
              <a:t>are not rewarded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are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volunteers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P2P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network,</a:t>
            </a:r>
            <a:endParaRPr lang="en-US" altLang="zh-CN" sz="2400" dirty="0" smtClean="0"/>
          </a:p>
          <a:p>
            <a:pPr lvl="1"/>
            <a:r>
              <a:rPr lang="en-US" sz="2400" dirty="0" smtClean="0"/>
              <a:t>they </a:t>
            </a:r>
            <a:r>
              <a:rPr lang="en-US" sz="2400" dirty="0"/>
              <a:t>are incentivized on preserving and further decentralizing the blockchain</a:t>
            </a:r>
            <a:r>
              <a:rPr lang="en-US" sz="2400" dirty="0" smtClean="0"/>
              <a:t>.</a:t>
            </a:r>
            <a:endParaRPr lang="en-US" sz="2400" dirty="0"/>
          </a:p>
          <a:p>
            <a:pPr lvl="1"/>
            <a:r>
              <a:rPr lang="en-US" sz="2400" dirty="0"/>
              <a:t>a full node does not require a miner to exist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www.seba.swiss/static/a2db31ff6c23350897e8cc7b4decfeaa/54539/20200827_4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17" y="2604653"/>
            <a:ext cx="8640865" cy="218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0473" y="1953490"/>
            <a:ext cx="498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Table</a:t>
            </a:r>
            <a:r>
              <a:rPr lang="en-US" b="1" dirty="0" smtClean="0"/>
              <a:t>: </a:t>
            </a:r>
            <a:r>
              <a:rPr lang="en-US" b="1" dirty="0"/>
              <a:t>Key Characteristics of Node </a:t>
            </a:r>
            <a:r>
              <a:rPr lang="en-US" b="1" dirty="0" smtClean="0"/>
              <a:t>Types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849091" y="5763491"/>
            <a:ext cx="269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SEBA Research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44444" y="1193830"/>
            <a:ext cx="8515350" cy="5110521"/>
          </a:xfrm>
        </p:spPr>
        <p:txBody>
          <a:bodyPr>
            <a:normAutofit/>
          </a:bodyPr>
          <a:lstStyle/>
          <a:p>
            <a:r>
              <a:rPr lang="zh-CN" altLang="en-US" sz="2400" b="1" dirty="0" smtClean="0"/>
              <a:t>矿池（</a:t>
            </a:r>
            <a:r>
              <a:rPr lang="en-US" altLang="zh-CN" sz="2400" b="1" dirty="0" smtClean="0"/>
              <a:t>Mining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Pools</a:t>
            </a:r>
            <a:r>
              <a:rPr lang="zh-CN" altLang="en-US" sz="2400" b="1" dirty="0" smtClean="0"/>
              <a:t>）</a:t>
            </a:r>
            <a:endParaRPr lang="en-US" altLang="zh-CN" sz="2400" b="1" dirty="0" smtClean="0"/>
          </a:p>
          <a:p>
            <a:pPr lvl="1"/>
            <a:r>
              <a:rPr lang="en-US" sz="2400" dirty="0"/>
              <a:t>the process of mining consumes energy and miners typically have high start-up costs in purchasing the computer power required. 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This </a:t>
            </a:r>
            <a:r>
              <a:rPr lang="en-US" sz="2400" dirty="0"/>
              <a:t>has led to the popularity of </a:t>
            </a:r>
            <a:r>
              <a:rPr lang="en-US" sz="2400" dirty="0">
                <a:solidFill>
                  <a:srgbClr val="0432FF"/>
                </a:solidFill>
              </a:rPr>
              <a:t>mining </a:t>
            </a:r>
            <a:r>
              <a:rPr lang="en-US" sz="2400" dirty="0" smtClean="0">
                <a:solidFill>
                  <a:srgbClr val="0432FF"/>
                </a:solidFill>
              </a:rPr>
              <a:t>pools</a:t>
            </a:r>
            <a:r>
              <a:rPr lang="en-US" altLang="zh-CN" sz="2400" dirty="0">
                <a:solidFill>
                  <a:srgbClr val="0432FF"/>
                </a:solidFill>
              </a:rPr>
              <a:t>,</a:t>
            </a:r>
            <a:r>
              <a:rPr lang="en-US" sz="2400" dirty="0" smtClean="0"/>
              <a:t> </a:t>
            </a:r>
            <a:r>
              <a:rPr lang="en-US" sz="2400" dirty="0"/>
              <a:t>which </a:t>
            </a:r>
            <a:r>
              <a:rPr lang="en-US" sz="2400" dirty="0" smtClean="0"/>
              <a:t>exist </a:t>
            </a:r>
            <a:r>
              <a:rPr lang="en-US" sz="2400" dirty="0"/>
              <a:t>to </a:t>
            </a:r>
            <a:r>
              <a:rPr lang="en-US" sz="2400" dirty="0" smtClean="0">
                <a:solidFill>
                  <a:srgbClr val="C00000"/>
                </a:solidFill>
              </a:rPr>
              <a:t>pool</a:t>
            </a:r>
            <a:r>
              <a:rPr lang="zh-CN" altLang="en-US" sz="2400" dirty="0" smtClean="0">
                <a:solidFill>
                  <a:srgbClr val="C00000"/>
                </a:solidFill>
              </a:rPr>
              <a:t>（集中）</a:t>
            </a:r>
            <a:r>
              <a:rPr lang="en-US" sz="2400" dirty="0" smtClean="0"/>
              <a:t> </a:t>
            </a:r>
            <a:r>
              <a:rPr lang="en-US" sz="2400" dirty="0" err="1"/>
              <a:t>hashrate</a:t>
            </a:r>
            <a:r>
              <a:rPr lang="en-US" sz="2400" dirty="0"/>
              <a:t> from multiple sources/users</a:t>
            </a:r>
            <a:r>
              <a:rPr lang="en-US" sz="2400" dirty="0" smtClean="0"/>
              <a:t>.</a:t>
            </a:r>
            <a:endParaRPr lang="en-US" sz="2400" dirty="0" smtClean="0"/>
          </a:p>
          <a:p>
            <a:pPr lvl="1"/>
            <a:endParaRPr lang="en-US" altLang="zh-CN" sz="2400" dirty="0" smtClean="0"/>
          </a:p>
          <a:p>
            <a:pPr lvl="1"/>
            <a:r>
              <a:rPr lang="zh-CN" altLang="en-US" sz="2400" dirty="0" smtClean="0"/>
              <a:t>矿工们报团取暖，按照一定的管理规则参与挖矿，遵守某种利益分配规则获得一定的挖矿奖励</a:t>
            </a:r>
            <a:endParaRPr lang="zh-CN" altLang="en-US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4097" y="167708"/>
            <a:ext cx="8655697" cy="66356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比特币社区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Pools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400" y="2930525"/>
            <a:ext cx="7823200" cy="1131888"/>
          </a:xfrm>
        </p:spPr>
        <p:txBody>
          <a:bodyPr/>
          <a:lstStyle/>
          <a:p>
            <a:pPr marL="0" indent="0" algn="ctr">
              <a:buFont typeface="Monotype Sorts" pitchFamily="2" charset="2"/>
              <a:buNone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比特币社区有什么问题？</a:t>
            </a:r>
            <a:endParaRPr lang="zh-CN" altLang="en-US" sz="3200" b="1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如何维护一个健康的挖矿生态？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什么时候可以保证 </a:t>
            </a:r>
            <a:r>
              <a:rPr lang="en-US" altLang="zh-CN" dirty="0"/>
              <a:t>m</a:t>
            </a:r>
            <a:r>
              <a:rPr lang="en-US" altLang="zh-CN" dirty="0" smtClean="0"/>
              <a:t>iners</a:t>
            </a:r>
            <a:r>
              <a:rPr lang="zh-CN" altLang="en-US" dirty="0" smtClean="0"/>
              <a:t> 会投入大量算力？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得到的奖励是 </a:t>
            </a:r>
            <a:r>
              <a:rPr lang="en-US" altLang="zh-CN" sz="2400" dirty="0" smtClean="0"/>
              <a:t>BTC,</a:t>
            </a:r>
            <a:r>
              <a:rPr lang="zh-CN" altLang="en-US" sz="2400" dirty="0" smtClean="0"/>
              <a:t> 花费的是 </a:t>
            </a:r>
            <a:r>
              <a:rPr lang="en-US" altLang="zh-CN" sz="2400" dirty="0" smtClean="0"/>
              <a:t>$</a:t>
            </a:r>
            <a:r>
              <a:rPr lang="zh-CN" altLang="en-US" sz="2400" dirty="0" smtClean="0"/>
              <a:t>，当奖励大于花费的时候才有动力</a:t>
            </a:r>
            <a:endParaRPr lang="en-US" dirty="0"/>
          </a:p>
          <a:p>
            <a:r>
              <a:rPr lang="zh-CN" altLang="en-US" dirty="0" smtClean="0"/>
              <a:t>如何保障币的价值持续高稳？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当用户普遍相信区块链的安全性时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没有政策的干预时</a:t>
            </a:r>
            <a:endParaRPr lang="en-US" altLang="zh-CN" dirty="0" smtClean="0"/>
          </a:p>
          <a:p>
            <a:r>
              <a:rPr lang="zh-CN" altLang="en-US" dirty="0" smtClean="0"/>
              <a:t>区块链的安全性、生态健康程度、与 </a:t>
            </a:r>
            <a:r>
              <a:rPr lang="en-US" altLang="zh-CN" dirty="0" smtClean="0"/>
              <a:t>BTC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Price</a:t>
            </a:r>
            <a:endParaRPr lang="en-US" altLang="zh-CN" dirty="0" smtClean="0"/>
          </a:p>
          <a:p>
            <a:pPr lvl="1"/>
            <a:r>
              <a:rPr lang="zh-CN" altLang="en-US" sz="2000" dirty="0" smtClean="0"/>
              <a:t>相互依赖、相互作用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刚开始只有中本聪，后来知道的人、感兴趣的人越来越多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挖矿的人越多，人们就会对区块链的安全越有信心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每种其他的虚拟货币都要通过 </a:t>
            </a:r>
            <a:r>
              <a:rPr lang="en-US" altLang="zh-CN" sz="2000" dirty="0" smtClean="0"/>
              <a:t>bootstrapping</a:t>
            </a:r>
            <a:r>
              <a:rPr lang="zh-CN" altLang="en-US" sz="2000" dirty="0" smtClean="0"/>
              <a:t> 的考验</a:t>
            </a:r>
            <a:endParaRPr lang="en-US" sz="2000" dirty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启动一个加密货币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Bootstrapping</a:t>
            </a:r>
            <a:r>
              <a:rPr lang="zh-CN" altLang="en-US" dirty="0" smtClean="0"/>
              <a:t> 阶段：冷启动</a:t>
            </a:r>
            <a:endParaRPr lang="en-US" altLang="zh-CN" dirty="0" smtClean="0"/>
          </a:p>
          <a:p>
            <a:endParaRPr lang="en-US" dirty="0"/>
          </a:p>
          <a:p>
            <a:endParaRPr lang="en-US" altLang="zh-CN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481" y="2536476"/>
            <a:ext cx="4209011" cy="2666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413" y="2624779"/>
            <a:ext cx="4010755" cy="24902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社区的发展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规则更新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软分叉</a:t>
            </a:r>
            <a:endParaRPr lang="zh-CN" altLang="en-US" dirty="0"/>
          </a:p>
          <a:p>
            <a:pPr lvl="1"/>
            <a:r>
              <a:rPr lang="zh-CN" altLang="en-US" sz="2400" dirty="0" smtClean="0"/>
              <a:t>例如：对</a:t>
            </a:r>
            <a:r>
              <a:rPr lang="zh-CN" altLang="en-US" sz="2400" dirty="0"/>
              <a:t>现有规则的</a:t>
            </a:r>
            <a:r>
              <a:rPr lang="zh-CN" altLang="en-US" sz="2400" dirty="0" smtClean="0"/>
              <a:t>收紧 </a:t>
            </a:r>
            <a:r>
              <a:rPr lang="en-US" altLang="zh-CN" sz="2400" dirty="0" smtClean="0"/>
              <a:t>(</a:t>
            </a:r>
            <a:r>
              <a:rPr lang="en-US" altLang="zh-CN" sz="2400" dirty="0"/>
              <a:t>1MB </a:t>
            </a:r>
            <a:r>
              <a:rPr lang="zh-CN" altLang="en-US" sz="2400" dirty="0" smtClean="0"/>
              <a:t>变为</a:t>
            </a:r>
            <a:r>
              <a:rPr lang="en-US" altLang="zh-CN" sz="2400" dirty="0" smtClean="0"/>
              <a:t>0.5MB)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导致：</a:t>
            </a:r>
            <a:endParaRPr lang="zh-CN" altLang="en-US" sz="2400" dirty="0"/>
          </a:p>
          <a:p>
            <a:pPr lvl="2"/>
            <a:r>
              <a:rPr lang="zh-CN" altLang="en-US" sz="2000" dirty="0" smtClean="0"/>
              <a:t> 未升级</a:t>
            </a:r>
            <a:r>
              <a:rPr lang="zh-CN" altLang="en-US" sz="2000" dirty="0" smtClean="0">
                <a:solidFill>
                  <a:srgbClr val="C00000"/>
                </a:solidFill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</a:rPr>
              <a:t>(old)</a:t>
            </a:r>
            <a:r>
              <a:rPr lang="zh-CN" altLang="en-US" sz="2000" dirty="0" smtClean="0">
                <a:solidFill>
                  <a:srgbClr val="C00000"/>
                </a:solidFill>
              </a:rPr>
              <a:t> 节点</a:t>
            </a:r>
            <a:r>
              <a:rPr lang="zh-CN" altLang="en-US" sz="2000" b="1" i="1" dirty="0" smtClean="0">
                <a:solidFill>
                  <a:srgbClr val="0432FF"/>
                </a:solidFill>
              </a:rPr>
              <a:t>接受</a:t>
            </a:r>
            <a:r>
              <a:rPr lang="zh-CN" altLang="en-US" sz="2000" b="1" i="1" dirty="0" smtClean="0"/>
              <a:t> </a:t>
            </a:r>
            <a:r>
              <a:rPr lang="zh-CN" altLang="en-US" sz="2000" dirty="0" smtClean="0"/>
              <a:t>所有</a:t>
            </a:r>
            <a:r>
              <a:rPr lang="zh-CN" altLang="en-US" sz="2000" dirty="0"/>
              <a:t>的新</a:t>
            </a:r>
            <a:r>
              <a:rPr lang="zh-CN" altLang="en-US" sz="2000" dirty="0" smtClean="0"/>
              <a:t>区块</a:t>
            </a:r>
            <a:r>
              <a:rPr lang="zh-CN" altLang="en-US" sz="2000" dirty="0"/>
              <a:t>，因为它们都小于</a:t>
            </a:r>
            <a:r>
              <a:rPr lang="en-US" altLang="zh-CN" sz="2000" dirty="0" smtClean="0"/>
              <a:t>1MB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 lvl="2"/>
            <a:r>
              <a:rPr lang="zh-CN" altLang="en-US" sz="2000" dirty="0"/>
              <a:t> </a:t>
            </a:r>
            <a:r>
              <a:rPr lang="zh-CN" altLang="en-US" sz="2000" dirty="0" smtClean="0"/>
              <a:t>已升级 </a:t>
            </a:r>
            <a:r>
              <a:rPr lang="en-US" altLang="zh-CN" sz="2000" dirty="0" smtClean="0"/>
              <a:t>(</a:t>
            </a:r>
            <a:r>
              <a:rPr lang="en-US" altLang="zh-CN" sz="2000" dirty="0"/>
              <a:t>new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 节点</a:t>
            </a:r>
            <a:r>
              <a:rPr lang="zh-CN" altLang="en-US" sz="2000" dirty="0"/>
              <a:t>拒绝大于</a:t>
            </a:r>
            <a:r>
              <a:rPr lang="en-US" altLang="zh-CN" sz="2000" dirty="0" smtClean="0"/>
              <a:t>0.5MB</a:t>
            </a:r>
            <a:r>
              <a:rPr lang="zh-CN" altLang="en-US" sz="2000" dirty="0" smtClean="0"/>
              <a:t>的</a:t>
            </a:r>
            <a:r>
              <a:rPr lang="zh-CN" altLang="en-US" sz="2000" dirty="0"/>
              <a:t>旧区块</a:t>
            </a:r>
            <a:endParaRPr lang="zh-CN" altLang="en-US" sz="2000" dirty="0"/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3575" y="3628104"/>
            <a:ext cx="3293675" cy="2547374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 bwMode="auto">
          <a:xfrm>
            <a:off x="6083093" y="4542183"/>
            <a:ext cx="1670516" cy="453887"/>
          </a:xfrm>
          <a:prstGeom prst="wedgeRoundRectCallout">
            <a:avLst>
              <a:gd name="adj1" fmla="val -62423"/>
              <a:gd name="adj2" fmla="val 28862"/>
              <a:gd name="adj3" fmla="val 16667"/>
            </a:avLst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 smtClean="0">
                <a:latin typeface="Arial" panose="020B0604020202090204" pitchFamily="34" charset="0"/>
              </a:rPr>
              <a:t>旧</a:t>
            </a:r>
            <a:r>
              <a:rPr lang="zh-CN" altLang="en-US" sz="2000" b="1" smtClean="0">
                <a:latin typeface="Arial" panose="020B0604020202090204" pitchFamily="34" charset="0"/>
              </a:rPr>
              <a:t>节点 接受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社区的发展</a:t>
            </a:r>
            <a:r>
              <a:rPr lang="en-US" altLang="zh-CN" dirty="0"/>
              <a:t>——</a:t>
            </a:r>
            <a:r>
              <a:rPr lang="zh-CN" altLang="en-US" dirty="0"/>
              <a:t>规则</a:t>
            </a:r>
            <a:r>
              <a:rPr lang="zh-CN" altLang="en-US" dirty="0" smtClean="0"/>
              <a:t>更新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424536"/>
            <a:ext cx="8564217" cy="3055777"/>
          </a:xfrm>
        </p:spPr>
        <p:txBody>
          <a:bodyPr/>
          <a:lstStyle/>
          <a:p>
            <a:r>
              <a:rPr lang="zh-CN" altLang="en-US" sz="2200" dirty="0"/>
              <a:t>软</a:t>
            </a:r>
            <a:r>
              <a:rPr lang="zh-CN" altLang="en-US" sz="2200" dirty="0" smtClean="0"/>
              <a:t>分叉过程</a:t>
            </a:r>
            <a:endParaRPr lang="en-US" altLang="zh-CN" sz="2200" dirty="0" smtClean="0"/>
          </a:p>
          <a:p>
            <a:pPr lvl="1"/>
            <a:r>
              <a:rPr lang="zh-CN" altLang="en-US" sz="1800" dirty="0" smtClean="0"/>
              <a:t>旧矿工产生的区块 </a:t>
            </a:r>
            <a:r>
              <a:rPr lang="en-US" altLang="zh-CN" sz="1800" dirty="0"/>
              <a:t>C </a:t>
            </a:r>
            <a:r>
              <a:rPr lang="zh-CN" altLang="en-US" sz="1800" dirty="0"/>
              <a:t>大于</a:t>
            </a:r>
            <a:r>
              <a:rPr lang="en-US" altLang="zh-CN" sz="1800" dirty="0"/>
              <a:t>0.5MB</a:t>
            </a:r>
            <a:r>
              <a:rPr lang="zh-CN" altLang="en-US" sz="1800" dirty="0"/>
              <a:t>，因此被新矿工拒绝，新矿工另外挖</a:t>
            </a:r>
            <a:r>
              <a:rPr lang="en-US" altLang="zh-CN" sz="1800" dirty="0"/>
              <a:t>D</a:t>
            </a:r>
            <a:r>
              <a:rPr lang="zh-CN" altLang="en-US" sz="1800" dirty="0" smtClean="0"/>
              <a:t>。但</a:t>
            </a:r>
            <a:r>
              <a:rPr lang="zh-CN" altLang="en-US" sz="1800" dirty="0"/>
              <a:t>旧矿工仍</a:t>
            </a:r>
            <a:r>
              <a:rPr lang="zh-CN" altLang="en-US" sz="1800" dirty="0" smtClean="0"/>
              <a:t>认为</a:t>
            </a:r>
            <a:r>
              <a:rPr lang="zh-CN" altLang="en-US" sz="1800" dirty="0"/>
              <a:t>其有效并在其上添加区块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由于</a:t>
            </a:r>
            <a:r>
              <a:rPr lang="zh-CN" altLang="en-US" sz="1800" dirty="0"/>
              <a:t>新矿工掌握了绝对优势算力，可以在自己</a:t>
            </a:r>
            <a:r>
              <a:rPr lang="zh-CN" altLang="en-US" sz="1800" dirty="0" smtClean="0"/>
              <a:t>的链</a:t>
            </a:r>
            <a:r>
              <a:rPr lang="zh-CN" altLang="en-US" sz="1800" dirty="0"/>
              <a:t>上迅速添加区块</a:t>
            </a:r>
            <a:r>
              <a:rPr lang="en-US" altLang="zh-CN" sz="1800" dirty="0"/>
              <a:t>D,E,F</a:t>
            </a:r>
            <a:r>
              <a:rPr lang="zh-CN" altLang="en-US" sz="1800" dirty="0"/>
              <a:t>，使其成为最长链。这时旧矿工就会放弃自己挖出</a:t>
            </a:r>
            <a:r>
              <a:rPr lang="zh-CN" altLang="en-US" sz="1800" dirty="0" smtClean="0"/>
              <a:t>的</a:t>
            </a:r>
            <a:r>
              <a:rPr lang="en-US" altLang="zh-CN" sz="1800" dirty="0" smtClean="0"/>
              <a:t>G</a:t>
            </a:r>
            <a:r>
              <a:rPr lang="zh-CN" altLang="en-US" sz="1800" dirty="0"/>
              <a:t>和</a:t>
            </a:r>
            <a:r>
              <a:rPr lang="en-US" altLang="zh-CN" sz="1800" dirty="0"/>
              <a:t>C</a:t>
            </a:r>
            <a:r>
              <a:rPr lang="zh-CN" altLang="en-US" sz="1800" dirty="0"/>
              <a:t>二者，而转到</a:t>
            </a:r>
            <a:r>
              <a:rPr lang="en-US" altLang="zh-CN" sz="1800" dirty="0"/>
              <a:t>DEF</a:t>
            </a:r>
            <a:r>
              <a:rPr lang="zh-CN" altLang="en-US" sz="1800" dirty="0"/>
              <a:t>链上去挖</a:t>
            </a:r>
            <a:r>
              <a:rPr lang="zh-CN" altLang="en-US" sz="1800" dirty="0" smtClean="0"/>
              <a:t>矿。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结果：</a:t>
            </a:r>
            <a:endParaRPr lang="en-US" altLang="zh-CN" sz="1800" dirty="0" smtClean="0"/>
          </a:p>
          <a:p>
            <a:pPr lvl="2"/>
            <a:r>
              <a:rPr lang="zh-CN" altLang="en-US" sz="1400" dirty="0"/>
              <a:t> </a:t>
            </a:r>
            <a:r>
              <a:rPr lang="zh-CN" altLang="en-US" sz="1400" dirty="0" smtClean="0"/>
              <a:t>两侧矿工都会最终到</a:t>
            </a:r>
            <a:r>
              <a:rPr lang="en-US" altLang="zh-CN" sz="1400" dirty="0" smtClean="0"/>
              <a:t>ABDEF</a:t>
            </a:r>
            <a:r>
              <a:rPr lang="zh-CN" altLang="en-US" sz="1400" dirty="0" smtClean="0"/>
              <a:t>上挖矿，区块链不会分裂。</a:t>
            </a:r>
            <a:endParaRPr lang="en-US" altLang="zh-CN" sz="1400" dirty="0" smtClean="0"/>
          </a:p>
          <a:p>
            <a:pPr lvl="2"/>
            <a:r>
              <a:rPr lang="zh-CN" altLang="en-US" sz="1400" dirty="0" smtClean="0"/>
              <a:t> 最重要的是，旧矿工挖出来的大于</a:t>
            </a:r>
            <a:r>
              <a:rPr lang="en-US" altLang="zh-CN" sz="1400" dirty="0" smtClean="0"/>
              <a:t>0.5MB</a:t>
            </a:r>
            <a:r>
              <a:rPr lang="zh-CN" altLang="en-US" sz="1400" dirty="0" smtClean="0"/>
              <a:t>的块都会被孤立掉，所以他们有很强的动机去升级到新版本以避免损失，不久就会达到矿工</a:t>
            </a:r>
            <a:r>
              <a:rPr lang="en-US" altLang="zh-CN" sz="1400" dirty="0" smtClean="0"/>
              <a:t>100%</a:t>
            </a:r>
            <a:r>
              <a:rPr lang="zh-CN" altLang="en-US" sz="1400" dirty="0" smtClean="0"/>
              <a:t>升级的状态</a:t>
            </a:r>
            <a:endParaRPr lang="zh-CN" altLang="en-US" sz="1400" dirty="0"/>
          </a:p>
          <a:p>
            <a:pPr lvl="1"/>
            <a:endParaRPr lang="zh-CN" alt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109" y="747785"/>
            <a:ext cx="6730181" cy="2614766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4055165" y="3362551"/>
            <a:ext cx="1828800" cy="453887"/>
          </a:xfrm>
          <a:prstGeom prst="wedgeRoundRectCallout">
            <a:avLst>
              <a:gd name="adj1" fmla="val 63858"/>
              <a:gd name="adj2" fmla="val -38291"/>
              <a:gd name="adj3" fmla="val 16667"/>
            </a:avLst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 smtClean="0">
                <a:latin typeface="Arial" panose="020B0604020202090204" pitchFamily="34" charset="0"/>
              </a:rPr>
              <a:t>旧节点 可以跟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社区的发展</a:t>
            </a:r>
            <a:r>
              <a:rPr lang="en-US" altLang="zh-CN" dirty="0"/>
              <a:t>——</a:t>
            </a:r>
            <a:r>
              <a:rPr lang="zh-CN" altLang="en-US" dirty="0"/>
              <a:t>规则</a:t>
            </a:r>
            <a:r>
              <a:rPr lang="zh-CN" altLang="en-US" dirty="0" smtClean="0"/>
              <a:t>更新 </a:t>
            </a:r>
            <a:r>
              <a:rPr lang="en-US" altLang="zh-CN" dirty="0" smtClean="0"/>
              <a:t>(</a:t>
            </a:r>
            <a:r>
              <a:rPr lang="en-US" altLang="zh-CN" dirty="0"/>
              <a:t>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硬分叉</a:t>
            </a:r>
            <a:endParaRPr lang="zh-CN" altLang="en-US" dirty="0"/>
          </a:p>
          <a:p>
            <a:pPr lvl="1"/>
            <a:r>
              <a:rPr lang="zh-CN" altLang="en-US" sz="2400" dirty="0" smtClean="0"/>
              <a:t>例如：对</a:t>
            </a:r>
            <a:r>
              <a:rPr lang="zh-CN" altLang="en-US" sz="2400" dirty="0"/>
              <a:t>现有规则</a:t>
            </a:r>
            <a:r>
              <a:rPr lang="zh-CN" altLang="en-US" sz="2400" dirty="0" smtClean="0"/>
              <a:t>的放宽 </a:t>
            </a:r>
            <a:r>
              <a:rPr lang="en-US" altLang="zh-CN" sz="2400" dirty="0" smtClean="0"/>
              <a:t>(</a:t>
            </a:r>
            <a:r>
              <a:rPr lang="en-US" altLang="zh-CN" sz="2400" dirty="0"/>
              <a:t>1MB </a:t>
            </a:r>
            <a:r>
              <a:rPr lang="zh-CN" altLang="en-US" sz="2400" dirty="0" smtClean="0"/>
              <a:t>变为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2MB)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导致：</a:t>
            </a:r>
            <a:endParaRPr lang="zh-CN" altLang="en-US" sz="2400" dirty="0"/>
          </a:p>
          <a:p>
            <a:pPr lvl="2"/>
            <a:r>
              <a:rPr lang="zh-CN" altLang="en-US" sz="1600" dirty="0"/>
              <a:t> </a:t>
            </a:r>
            <a:r>
              <a:rPr lang="zh-CN" altLang="en-US" sz="2000" dirty="0" smtClean="0"/>
              <a:t>未升级 </a:t>
            </a:r>
            <a:r>
              <a:rPr lang="en-US" altLang="zh-CN" sz="2000" dirty="0" smtClean="0">
                <a:solidFill>
                  <a:srgbClr val="C00000"/>
                </a:solidFill>
              </a:rPr>
              <a:t>(old)</a:t>
            </a:r>
            <a:r>
              <a:rPr lang="zh-CN" altLang="en-US" sz="2000" dirty="0" smtClean="0">
                <a:solidFill>
                  <a:srgbClr val="C00000"/>
                </a:solidFill>
              </a:rPr>
              <a:t> 节点</a:t>
            </a:r>
            <a:r>
              <a:rPr lang="zh-CN" altLang="en-US" sz="2000" b="1" i="1" dirty="0" smtClean="0">
                <a:solidFill>
                  <a:srgbClr val="0432FF"/>
                </a:solidFill>
              </a:rPr>
              <a:t>拒绝</a:t>
            </a:r>
            <a:r>
              <a:rPr lang="zh-CN" altLang="en-US" sz="2000" dirty="0" smtClean="0"/>
              <a:t> 大于</a:t>
            </a:r>
            <a:r>
              <a:rPr lang="en-US" altLang="zh-CN" sz="2000" dirty="0"/>
              <a:t>1MB</a:t>
            </a:r>
            <a:r>
              <a:rPr lang="zh-CN" altLang="en-US" sz="2000" dirty="0" smtClean="0"/>
              <a:t>的新区块</a:t>
            </a:r>
            <a:r>
              <a:rPr lang="en-US" altLang="zh-CN" sz="2000" dirty="0" smtClean="0"/>
              <a:t>;</a:t>
            </a:r>
            <a:endParaRPr lang="en-US" altLang="zh-CN" sz="2000" dirty="0" smtClean="0"/>
          </a:p>
          <a:p>
            <a:pPr lvl="2"/>
            <a:r>
              <a:rPr lang="zh-CN" altLang="en-US" sz="2000" dirty="0"/>
              <a:t> 已</a:t>
            </a:r>
            <a:r>
              <a:rPr lang="zh-CN" altLang="en-US" sz="2000" dirty="0" smtClean="0"/>
              <a:t>升级 </a:t>
            </a:r>
            <a:r>
              <a:rPr lang="en-US" altLang="zh-CN" sz="2000" dirty="0"/>
              <a:t>(new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 节点</a:t>
            </a:r>
            <a:r>
              <a:rPr lang="zh-CN" altLang="en-US" sz="2000" dirty="0"/>
              <a:t>接受所有旧的</a:t>
            </a:r>
            <a:r>
              <a:rPr lang="zh-CN" altLang="en-US" sz="2000" dirty="0" smtClean="0"/>
              <a:t>区块</a:t>
            </a:r>
            <a:r>
              <a:rPr lang="zh-CN" altLang="en-US" sz="2000" dirty="0"/>
              <a:t>，因为它们都小于</a:t>
            </a:r>
            <a:r>
              <a:rPr lang="en-US" altLang="zh-CN" sz="2000" dirty="0"/>
              <a:t>2MB</a:t>
            </a:r>
            <a:endParaRPr lang="en-US" altLang="zh-CN" sz="2000" dirty="0"/>
          </a:p>
          <a:p>
            <a:pPr lvl="2"/>
            <a:endParaRPr lang="zh-CN" altLang="en-US" sz="2000" dirty="0"/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417" y="3393625"/>
            <a:ext cx="3495565" cy="326616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6083093" y="4542183"/>
            <a:ext cx="1670516" cy="453887"/>
          </a:xfrm>
          <a:prstGeom prst="wedgeRoundRectCallout">
            <a:avLst>
              <a:gd name="adj1" fmla="val -62423"/>
              <a:gd name="adj2" fmla="val 28862"/>
              <a:gd name="adj3" fmla="val 16667"/>
            </a:avLst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 smtClean="0">
                <a:latin typeface="Arial" panose="020B0604020202090204" pitchFamily="34" charset="0"/>
              </a:rPr>
              <a:t>旧节点 拒绝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课程大纲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70910" y="1180618"/>
            <a:ext cx="8745767" cy="5254905"/>
          </a:xfrm>
        </p:spPr>
        <p:txBody>
          <a:bodyPr/>
          <a:lstStyle/>
          <a:p>
            <a:r>
              <a:rPr lang="en-US" altLang="zh-CN" sz="1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 	9</a:t>
            </a:r>
            <a:r>
              <a:rPr lang="zh-CN" altLang="en-US" sz="1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  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课程介绍，与区块链落地应用；比特币前传</a:t>
            </a:r>
            <a:endParaRPr lang="en-US" altLang="zh-CN" sz="18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Part-1:</a:t>
            </a:r>
            <a:r>
              <a:rPr lang="zh-CN" altLang="en-US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比特币与以太坊基础知识部分</a:t>
            </a:r>
            <a:endParaRPr lang="zh-CN" altLang="en-US" sz="2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Week-2,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Bitcoin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的密码学基础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Week-3,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Bitcoin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的数据结构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Week-4,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Bitcoin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的引擎：共识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机制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Week-5,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比特币的挖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矿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 分叉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Week-6,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10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比特币 社区 与 激励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Week-7, 	10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比特币网络、匿名、与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监管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比特币系统</a:t>
            </a:r>
            <a:endPara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Week-8, 	10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以太坊概述、数据结构 与 共识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</a:t>
            </a:r>
            <a:endParaRPr lang="en-US" altLang="zh-CN" sz="1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Week-9, 	10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智能合约</a:t>
            </a: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 smtClean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Week-10, 11</a:t>
            </a:r>
            <a:r>
              <a:rPr lang="zh-CN" altLang="en-US" sz="1800" b="1" dirty="0" smtClean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b="1" dirty="0" smtClean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 smtClean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考试周（不上课）</a:t>
            </a:r>
            <a:endParaRPr lang="zh-CN" altLang="en-US" sz="1800" b="1" dirty="0" smtClean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67" y="4047710"/>
            <a:ext cx="616066" cy="362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社区的发展</a:t>
            </a:r>
            <a:r>
              <a:rPr lang="en-US" altLang="zh-CN" dirty="0"/>
              <a:t>——</a:t>
            </a:r>
            <a:r>
              <a:rPr lang="zh-CN" altLang="en-US" dirty="0"/>
              <a:t>规则</a:t>
            </a:r>
            <a:r>
              <a:rPr lang="zh-CN" altLang="en-US" dirty="0" smtClean="0"/>
              <a:t>更新 </a:t>
            </a:r>
            <a:r>
              <a:rPr lang="en-US" altLang="zh-CN" dirty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3520803"/>
            <a:ext cx="8656983" cy="2946258"/>
          </a:xfrm>
        </p:spPr>
        <p:txBody>
          <a:bodyPr/>
          <a:lstStyle/>
          <a:p>
            <a:r>
              <a:rPr lang="zh-CN" altLang="en-US" sz="2200" dirty="0" smtClean="0"/>
              <a:t>硬分叉过程</a:t>
            </a:r>
            <a:endParaRPr lang="en-US" altLang="zh-CN" sz="2200" dirty="0" smtClean="0"/>
          </a:p>
          <a:p>
            <a:pPr lvl="1"/>
            <a:r>
              <a:rPr lang="zh-CN" altLang="en-US" sz="1800" dirty="0" smtClean="0"/>
              <a:t>新矿工产生区块 </a:t>
            </a:r>
            <a:r>
              <a:rPr lang="en-US" altLang="zh-CN" sz="1800" dirty="0"/>
              <a:t>C </a:t>
            </a:r>
            <a:r>
              <a:rPr lang="zh-CN" altLang="en-US" sz="1800" dirty="0" smtClean="0"/>
              <a:t>大于</a:t>
            </a:r>
            <a:r>
              <a:rPr lang="en-US" altLang="zh-CN" sz="1800" dirty="0"/>
              <a:t>1MB</a:t>
            </a:r>
            <a:r>
              <a:rPr lang="zh-CN" altLang="en-US" sz="1800" dirty="0" smtClean="0"/>
              <a:t>，被</a:t>
            </a:r>
            <a:r>
              <a:rPr lang="zh-CN" altLang="en-US" sz="1800" dirty="0"/>
              <a:t>旧矿工拒绝，旧</a:t>
            </a:r>
            <a:r>
              <a:rPr lang="zh-CN" altLang="en-US" sz="1800" dirty="0" smtClean="0"/>
              <a:t>矿工转去</a:t>
            </a:r>
            <a:r>
              <a:rPr lang="zh-CN" altLang="en-US" sz="1800" dirty="0"/>
              <a:t>挖区块</a:t>
            </a:r>
            <a:r>
              <a:rPr lang="en-US" altLang="zh-CN" sz="1800" dirty="0"/>
              <a:t>D</a:t>
            </a:r>
            <a:r>
              <a:rPr lang="zh-CN" altLang="en-US" sz="1800" dirty="0"/>
              <a:t>和</a:t>
            </a:r>
            <a:r>
              <a:rPr lang="en-US" altLang="zh-CN" sz="1800" dirty="0"/>
              <a:t>G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新</a:t>
            </a:r>
            <a:r>
              <a:rPr lang="zh-CN" altLang="en-US" sz="1800" dirty="0"/>
              <a:t>矿工掌握了</a:t>
            </a:r>
            <a:r>
              <a:rPr lang="zh-CN" altLang="en-US" sz="1800" dirty="0" smtClean="0"/>
              <a:t>优势算</a:t>
            </a:r>
            <a:r>
              <a:rPr lang="zh-CN" altLang="en-US" sz="1800" dirty="0"/>
              <a:t>力，此后迅速添加了区块</a:t>
            </a:r>
            <a:r>
              <a:rPr lang="en-US" altLang="zh-CN" sz="1800" dirty="0"/>
              <a:t>E</a:t>
            </a:r>
            <a:r>
              <a:rPr lang="zh-CN" altLang="en-US" sz="1800" dirty="0"/>
              <a:t>、</a:t>
            </a:r>
            <a:r>
              <a:rPr lang="en-US" altLang="zh-CN" sz="1800" dirty="0"/>
              <a:t>F</a:t>
            </a:r>
            <a:r>
              <a:rPr lang="zh-CN" altLang="en-US" sz="1800" dirty="0"/>
              <a:t>并成为最长链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但是</a:t>
            </a:r>
            <a:r>
              <a:rPr lang="zh-CN" altLang="en-US" sz="1800" dirty="0"/>
              <a:t>，旧矿工无法抛弃</a:t>
            </a:r>
            <a:r>
              <a:rPr lang="en-US" altLang="zh-CN" sz="1800" dirty="0" smtClean="0"/>
              <a:t>DG</a:t>
            </a:r>
            <a:r>
              <a:rPr lang="zh-CN" altLang="en-US" sz="1800" dirty="0" smtClean="0"/>
              <a:t>而</a:t>
            </a:r>
            <a:r>
              <a:rPr lang="zh-CN" altLang="en-US" sz="1800" dirty="0"/>
              <a:t>转到最长链</a:t>
            </a:r>
            <a:r>
              <a:rPr lang="en-US" altLang="zh-CN" sz="1800" dirty="0"/>
              <a:t>CEF</a:t>
            </a:r>
            <a:r>
              <a:rPr lang="zh-CN" altLang="en-US" sz="1800" dirty="0"/>
              <a:t>上挖矿，因为</a:t>
            </a:r>
            <a:r>
              <a:rPr lang="en-US" altLang="zh-CN" sz="1800" dirty="0"/>
              <a:t>CEF</a:t>
            </a:r>
            <a:r>
              <a:rPr lang="zh-CN" altLang="en-US" sz="1800" dirty="0"/>
              <a:t>中包含了一个不符合他们规则要求的</a:t>
            </a:r>
            <a:r>
              <a:rPr lang="zh-CN" altLang="en-US" sz="1800" dirty="0" smtClean="0"/>
              <a:t>无效</a:t>
            </a:r>
            <a:r>
              <a:rPr lang="zh-CN" altLang="en-US" sz="1800" dirty="0"/>
              <a:t>区块</a:t>
            </a:r>
            <a:r>
              <a:rPr lang="en-US" altLang="zh-CN" sz="1800" dirty="0" smtClean="0"/>
              <a:t>C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结果：</a:t>
            </a:r>
            <a:endParaRPr lang="en-US" altLang="zh-CN" sz="1800" dirty="0" smtClean="0"/>
          </a:p>
          <a:p>
            <a:pPr lvl="2"/>
            <a:r>
              <a:rPr lang="zh-CN" altLang="en-US" sz="1600" dirty="0"/>
              <a:t> </a:t>
            </a:r>
            <a:r>
              <a:rPr lang="zh-CN" altLang="en-US" sz="1600" dirty="0" smtClean="0"/>
              <a:t>旧</a:t>
            </a:r>
            <a:r>
              <a:rPr lang="zh-CN" altLang="en-US" sz="1600" dirty="0"/>
              <a:t>矿工就在</a:t>
            </a:r>
            <a:r>
              <a:rPr lang="en-US" altLang="zh-CN" sz="1600" dirty="0"/>
              <a:t>ABDG</a:t>
            </a:r>
            <a:r>
              <a:rPr lang="zh-CN" altLang="en-US" sz="1600" dirty="0"/>
              <a:t>基础上继续添加区块</a:t>
            </a:r>
            <a:r>
              <a:rPr lang="zh-CN" altLang="en-US" sz="1600" dirty="0" smtClean="0"/>
              <a:t>，</a:t>
            </a:r>
            <a:endParaRPr lang="en-US" altLang="zh-CN" sz="1600" dirty="0" smtClean="0"/>
          </a:p>
          <a:p>
            <a:pPr lvl="2"/>
            <a:r>
              <a:rPr lang="zh-CN" altLang="en-US" sz="1600" dirty="0" smtClean="0"/>
              <a:t> 新</a:t>
            </a:r>
            <a:r>
              <a:rPr lang="zh-CN" altLang="en-US" sz="1600" dirty="0"/>
              <a:t>矿工则在</a:t>
            </a:r>
            <a:r>
              <a:rPr lang="en-US" altLang="zh-CN" sz="1600" dirty="0"/>
              <a:t>ABCEF</a:t>
            </a:r>
            <a:r>
              <a:rPr lang="zh-CN" altLang="en-US" sz="1600" dirty="0"/>
              <a:t>上</a:t>
            </a:r>
            <a:r>
              <a:rPr lang="zh-CN" altLang="en-US" sz="1600" dirty="0" smtClean="0"/>
              <a:t>添加</a:t>
            </a:r>
            <a:r>
              <a:rPr lang="zh-CN" altLang="en-US" sz="1600" dirty="0"/>
              <a:t>区块，导致区块链的</a:t>
            </a:r>
            <a:r>
              <a:rPr lang="zh-CN" altLang="en-US" sz="1600" dirty="0" smtClean="0"/>
              <a:t>分裂</a:t>
            </a:r>
            <a:endParaRPr lang="zh-CN" alt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6412" y="792895"/>
            <a:ext cx="6069576" cy="2502621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2239617" y="3175667"/>
            <a:ext cx="1828800" cy="453887"/>
          </a:xfrm>
          <a:prstGeom prst="wedgeRoundRectCallout">
            <a:avLst>
              <a:gd name="adj1" fmla="val 63858"/>
              <a:gd name="adj2" fmla="val -38291"/>
              <a:gd name="adj3" fmla="val 16667"/>
            </a:avLst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 smtClean="0">
                <a:latin typeface="Arial" panose="020B0604020202090204" pitchFamily="34" charset="0"/>
              </a:rPr>
              <a:t>旧</a:t>
            </a:r>
            <a:r>
              <a:rPr lang="zh-CN" altLang="en-US" sz="2000" b="1" smtClean="0">
                <a:latin typeface="Arial" panose="020B0604020202090204" pitchFamily="34" charset="0"/>
              </a:rPr>
              <a:t>节点 跟不了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r>
              <a:rPr lang="zh-CN" altLang="en-US" dirty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2605" y="1143000"/>
            <a:ext cx="7417057" cy="5181600"/>
          </a:xfrm>
        </p:spPr>
        <p:txBody>
          <a:bodyPr/>
          <a:lstStyle/>
          <a:p>
            <a:endParaRPr lang="en-US" altLang="zh-CN" dirty="0" smtClean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比特币社区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挖矿的激励与</a:t>
            </a:r>
            <a:r>
              <a:rPr lang="zh-CN" altLang="en-US" dirty="0" smtClean="0"/>
              <a:t>策略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共识的其他知识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4:</a:t>
            </a:r>
            <a:r>
              <a:rPr lang="zh-CN" altLang="en-US" dirty="0"/>
              <a:t> 答</a:t>
            </a:r>
            <a:r>
              <a:rPr lang="zh-CN" altLang="en-US" dirty="0" smtClean="0"/>
              <a:t>疑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828120"/>
            <a:ext cx="731682" cy="4300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400" y="2930525"/>
            <a:ext cx="7823200" cy="1131888"/>
          </a:xfrm>
        </p:spPr>
        <p:txBody>
          <a:bodyPr/>
          <a:lstStyle/>
          <a:p>
            <a:pPr marL="0" indent="0" algn="ctr">
              <a:buFont typeface="Monotype Sorts" pitchFamily="2" charset="2"/>
              <a:buNone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比特币社区参与者最关心什么？</a:t>
            </a:r>
            <a:endParaRPr lang="zh-CN" altLang="en-US" sz="3200" b="1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400" y="2930525"/>
            <a:ext cx="7823200" cy="1131888"/>
          </a:xfrm>
        </p:spPr>
        <p:txBody>
          <a:bodyPr/>
          <a:lstStyle/>
          <a:p>
            <a:pPr marL="0" indent="0" algn="ctr">
              <a:buFont typeface="Monotype Sorts" pitchFamily="2" charset="2"/>
              <a:buNone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一个引子</a:t>
            </a:r>
            <a:endParaRPr lang="zh-CN" altLang="en-US" sz="3200" b="1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/>
          <a:srcRect b="56429"/>
          <a:stretch>
            <a:fillRect/>
          </a:stretch>
        </p:blipFill>
        <p:spPr>
          <a:xfrm>
            <a:off x="671134" y="1842654"/>
            <a:ext cx="3668921" cy="34636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782" y="989796"/>
            <a:ext cx="2708402" cy="5868204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381000" y="152400"/>
            <a:ext cx="82804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/>
            <a:r>
              <a:rPr lang="zh-CN" altLang="en-US" kern="0" dirty="0" smtClean="0"/>
              <a:t>为什么矿工们如此疯狂地挖矿？</a:t>
            </a:r>
            <a:endParaRPr lang="en-US" kern="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400" y="2930525"/>
            <a:ext cx="7823200" cy="1131888"/>
          </a:xfrm>
        </p:spPr>
        <p:txBody>
          <a:bodyPr/>
          <a:lstStyle/>
          <a:p>
            <a:pPr marL="0" indent="0" algn="ctr">
              <a:buFont typeface="Monotype Sorts" pitchFamily="2" charset="2"/>
              <a:buNone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比特币设计者需要考虑的几个问题</a:t>
            </a:r>
            <a:endParaRPr lang="zh-CN" altLang="en-US" sz="3200" b="1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比特币设计者需要考虑的问题：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435" y="1717964"/>
            <a:ext cx="8009227" cy="4606635"/>
          </a:xfrm>
        </p:spPr>
        <p:txBody>
          <a:bodyPr/>
          <a:lstStyle/>
          <a:p>
            <a:r>
              <a:rPr lang="zh-CN" altLang="en-US" dirty="0" smtClean="0"/>
              <a:t>谁在维护交易账本？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谁在制造新的比特币？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/>
              <a:t>谁有权利批准哪个交易是正当有效的？</a:t>
            </a:r>
            <a:endParaRPr lang="en-US" altLang="zh-CN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首先，让我们看一些事实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46018"/>
            <a:ext cx="8318500" cy="1267691"/>
          </a:xfrm>
        </p:spPr>
        <p:txBody>
          <a:bodyPr/>
          <a:lstStyle/>
          <a:p>
            <a:r>
              <a:rPr lang="en-US" dirty="0">
                <a:hlinkClick r:id="rId1"/>
              </a:rPr>
              <a:t>How Many Bitcoins Are There</a:t>
            </a:r>
            <a:r>
              <a:rPr lang="en-US" dirty="0" smtClean="0">
                <a:hlinkClick r:id="rId1"/>
              </a:rPr>
              <a:t>?</a:t>
            </a:r>
            <a:endParaRPr lang="en-US" dirty="0" smtClean="0"/>
          </a:p>
          <a:p>
            <a:pPr lvl="1"/>
            <a:r>
              <a:rPr lang="en-US" sz="1500" dirty="0"/>
              <a:t>https://</a:t>
            </a:r>
            <a:r>
              <a:rPr lang="en-US" sz="1500" dirty="0" err="1"/>
              <a:t>www.buybitcoinworldwide.com</a:t>
            </a:r>
            <a:r>
              <a:rPr lang="en-US" sz="1500" dirty="0"/>
              <a:t>/how-many-bitcoins-are-there/</a:t>
            </a:r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" y="1942154"/>
            <a:ext cx="6897255" cy="48606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挖矿的激励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谁在制造新的比特币</a:t>
            </a:r>
            <a:r>
              <a:rPr lang="zh-CN" altLang="en-US" dirty="0" smtClean="0"/>
              <a:t>？</a:t>
            </a:r>
            <a:endParaRPr lang="en-US" altLang="zh-CN" dirty="0"/>
          </a:p>
          <a:p>
            <a:pPr lvl="1"/>
            <a:r>
              <a:rPr lang="zh-CN" altLang="en-US" sz="2400" dirty="0" smtClean="0"/>
              <a:t>挖到矿的矿工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挖矿的整体目的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 </a:t>
            </a:r>
            <a:r>
              <a:rPr lang="en-US" sz="2000" dirty="0" smtClean="0"/>
              <a:t>Every </a:t>
            </a:r>
            <a:r>
              <a:rPr lang="en-US" sz="2000" dirty="0"/>
              <a:t>bitcoin transaction must be added to the </a:t>
            </a:r>
            <a:r>
              <a:rPr lang="en-US" sz="2000" dirty="0" smtClean="0"/>
              <a:t>blockchain</a:t>
            </a:r>
            <a:r>
              <a:rPr lang="en-US" altLang="zh-CN" sz="2000" dirty="0"/>
              <a:t>,</a:t>
            </a:r>
            <a:r>
              <a:rPr lang="en-US" sz="2000" dirty="0" smtClean="0"/>
              <a:t> </a:t>
            </a:r>
            <a:r>
              <a:rPr lang="en-US" sz="2000" dirty="0"/>
              <a:t>in order to be considered successfully completed or valid</a:t>
            </a:r>
            <a:r>
              <a:rPr lang="en-US" sz="2000" dirty="0" smtClean="0"/>
              <a:t>.</a:t>
            </a:r>
            <a:endParaRPr lang="en-US" altLang="zh-CN" sz="2000" dirty="0" smtClean="0"/>
          </a:p>
          <a:p>
            <a:endParaRPr lang="en-US" altLang="zh-CN" sz="2400" dirty="0"/>
          </a:p>
          <a:p>
            <a:r>
              <a:rPr lang="zh-CN" altLang="en-US" dirty="0" smtClean="0"/>
              <a:t>矿工的“出块激励”，包含两部分：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出块奖励 </a:t>
            </a:r>
            <a:r>
              <a:rPr lang="en-US" sz="2400" dirty="0">
                <a:solidFill>
                  <a:srgbClr val="C00000"/>
                </a:solidFill>
              </a:rPr>
              <a:t>block reward</a:t>
            </a:r>
            <a:r>
              <a:rPr lang="en-US" sz="2400" dirty="0"/>
              <a:t> (currently </a:t>
            </a:r>
            <a:r>
              <a:rPr lang="en-US" altLang="zh-CN" sz="2400" dirty="0"/>
              <a:t>6.</a:t>
            </a:r>
            <a:r>
              <a:rPr lang="en-US" sz="2400" dirty="0"/>
              <a:t>25 BTC), 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交易手续费：</a:t>
            </a:r>
            <a:r>
              <a:rPr lang="en-US" sz="2400" dirty="0" smtClean="0"/>
              <a:t>all </a:t>
            </a:r>
            <a:r>
              <a:rPr lang="en-US" sz="2400" dirty="0"/>
              <a:t>fees sent with the transactions </a:t>
            </a:r>
            <a:r>
              <a:rPr lang="en-US" sz="2400" dirty="0" smtClean="0"/>
              <a:t>included </a:t>
            </a:r>
            <a:r>
              <a:rPr lang="en-US" sz="2400" dirty="0"/>
              <a:t>in </a:t>
            </a:r>
            <a:r>
              <a:rPr lang="en-US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proposed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new</a:t>
            </a:r>
            <a:r>
              <a:rPr lang="en-US" sz="2400" dirty="0" smtClean="0"/>
              <a:t> </a:t>
            </a:r>
            <a:r>
              <a:rPr lang="en-US" sz="2400" dirty="0"/>
              <a:t>block.</a:t>
            </a:r>
            <a:endParaRPr lang="en-US" altLang="zh-C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Explaining </a:t>
            </a:r>
            <a:r>
              <a:rPr lang="en-US" altLang="zh-CN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</a:t>
            </a:r>
            <a:r>
              <a:rPr lang="en-US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itcoin </a:t>
            </a:r>
            <a:r>
              <a:rPr lang="en-US" altLang="zh-CN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T</a:t>
            </a:r>
            <a:r>
              <a:rPr lang="en-US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ransaction </a:t>
            </a:r>
            <a:r>
              <a:rPr lang="en-US" altLang="zh-CN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F</a:t>
            </a:r>
            <a:r>
              <a:rPr lang="en-US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ees</a:t>
            </a:r>
            <a:endParaRPr lang="en-US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For this reason, miners have a </a:t>
            </a:r>
            <a:r>
              <a:rPr lang="en-US" sz="2200" dirty="0">
                <a:solidFill>
                  <a:srgbClr val="C00000"/>
                </a:solidFill>
              </a:rPr>
              <a:t>financial incentive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00B050"/>
                </a:solidFill>
              </a:rPr>
              <a:t>prioritize </a:t>
            </a:r>
            <a:r>
              <a:rPr lang="en-US" sz="2200" dirty="0"/>
              <a:t>the validation of </a:t>
            </a:r>
            <a:r>
              <a:rPr lang="en-US" altLang="zh-CN" sz="2200" b="1" dirty="0" smtClean="0">
                <a:solidFill>
                  <a:srgbClr val="0432FF"/>
                </a:solidFill>
              </a:rPr>
              <a:t>TXs</a:t>
            </a:r>
            <a:r>
              <a:rPr lang="zh-CN" altLang="en-US" sz="2200" b="1" dirty="0" smtClean="0">
                <a:solidFill>
                  <a:srgbClr val="0432FF"/>
                </a:solidFill>
              </a:rPr>
              <a:t> </a:t>
            </a:r>
            <a:r>
              <a:rPr lang="en-US" sz="2200" dirty="0" smtClean="0"/>
              <a:t>that </a:t>
            </a:r>
            <a:r>
              <a:rPr lang="en-US" sz="2200" dirty="0">
                <a:solidFill>
                  <a:srgbClr val="0432FF"/>
                </a:solidFill>
              </a:rPr>
              <a:t>include a higher fee</a:t>
            </a:r>
            <a:r>
              <a:rPr lang="en-US" sz="2200" dirty="0"/>
              <a:t>. </a:t>
            </a:r>
            <a:endParaRPr lang="en-US" sz="2200" dirty="0" smtClean="0"/>
          </a:p>
          <a:p>
            <a:endParaRPr lang="en-US" sz="2200" dirty="0" smtClean="0"/>
          </a:p>
          <a:p>
            <a:r>
              <a:rPr lang="en-US" sz="2200" dirty="0" smtClean="0"/>
              <a:t>For </a:t>
            </a:r>
            <a:r>
              <a:rPr lang="en-US" sz="2200" dirty="0"/>
              <a:t>someone looking to send funds and get a quick confirmation, </a:t>
            </a:r>
            <a:r>
              <a:rPr lang="en-US" sz="2200" dirty="0">
                <a:solidFill>
                  <a:srgbClr val="0432FF"/>
                </a:solidFill>
              </a:rPr>
              <a:t>the appropriate fee</a:t>
            </a:r>
            <a:r>
              <a:rPr lang="en-US" sz="2200" dirty="0"/>
              <a:t> to include can </a:t>
            </a:r>
            <a:r>
              <a:rPr lang="en-US" sz="2200" dirty="0">
                <a:solidFill>
                  <a:srgbClr val="C00000"/>
                </a:solidFill>
              </a:rPr>
              <a:t>vary </a:t>
            </a:r>
            <a:r>
              <a:rPr lang="en-US" sz="2200" dirty="0" smtClean="0">
                <a:solidFill>
                  <a:srgbClr val="C00000"/>
                </a:solidFill>
              </a:rPr>
              <a:t>greatly</a:t>
            </a:r>
            <a:endParaRPr lang="en-US" sz="2200" dirty="0" smtClean="0"/>
          </a:p>
          <a:p>
            <a:endParaRPr lang="en-US" sz="2200" dirty="0" smtClean="0"/>
          </a:p>
          <a:p>
            <a:r>
              <a:rPr lang="en-US" sz="2200" dirty="0" smtClean="0"/>
              <a:t>While </a:t>
            </a:r>
            <a:r>
              <a:rPr lang="en-US" sz="2200" dirty="0"/>
              <a:t>the fee </a:t>
            </a:r>
            <a:r>
              <a:rPr lang="en-US" sz="2200" b="1" dirty="0">
                <a:solidFill>
                  <a:srgbClr val="C00000"/>
                </a:solidFill>
              </a:rPr>
              <a:t>does not </a:t>
            </a:r>
            <a:r>
              <a:rPr lang="en-US" sz="2200" dirty="0"/>
              <a:t>depend on the </a:t>
            </a:r>
            <a:r>
              <a:rPr lang="en-US" sz="2200" b="1" dirty="0">
                <a:solidFill>
                  <a:srgbClr val="0432FF"/>
                </a:solidFill>
              </a:rPr>
              <a:t>amount you’re sending</a:t>
            </a:r>
            <a:r>
              <a:rPr lang="en-US" sz="2200" dirty="0"/>
              <a:t>, it </a:t>
            </a:r>
            <a:r>
              <a:rPr lang="en-US" sz="2200" dirty="0" smtClean="0"/>
              <a:t>depend</a:t>
            </a:r>
            <a:r>
              <a:rPr lang="en-US" altLang="zh-CN" sz="2200" dirty="0" smtClean="0"/>
              <a:t>s</a:t>
            </a:r>
            <a:r>
              <a:rPr lang="en-US" sz="2200" dirty="0" smtClean="0"/>
              <a:t> </a:t>
            </a:r>
            <a:r>
              <a:rPr lang="en-US" sz="2200" dirty="0"/>
              <a:t>on </a:t>
            </a:r>
            <a:endParaRPr lang="en-US" sz="2200" dirty="0" smtClean="0"/>
          </a:p>
          <a:p>
            <a:pPr lvl="1"/>
            <a:r>
              <a:rPr lang="en-US" sz="2200" dirty="0" smtClean="0">
                <a:solidFill>
                  <a:srgbClr val="C00000"/>
                </a:solidFill>
              </a:rPr>
              <a:t>network </a:t>
            </a:r>
            <a:r>
              <a:rPr lang="en-US" sz="2200" dirty="0">
                <a:solidFill>
                  <a:srgbClr val="C00000"/>
                </a:solidFill>
              </a:rPr>
              <a:t>conditions </a:t>
            </a:r>
            <a:r>
              <a:rPr lang="en-US" sz="2200" dirty="0"/>
              <a:t>at the </a:t>
            </a:r>
            <a:r>
              <a:rPr lang="en-US" sz="2200" dirty="0" smtClean="0"/>
              <a:t>time</a:t>
            </a:r>
            <a:r>
              <a:rPr lang="en-US" altLang="zh-CN" sz="2200" dirty="0" smtClean="0"/>
              <a:t>,</a:t>
            </a:r>
            <a:endParaRPr lang="en-US" altLang="zh-CN" sz="2200" dirty="0" smtClean="0"/>
          </a:p>
          <a:p>
            <a:pPr lvl="1"/>
            <a:r>
              <a:rPr lang="en-US" sz="2200" dirty="0" smtClean="0"/>
              <a:t>and </a:t>
            </a:r>
            <a:r>
              <a:rPr lang="en-US" sz="2200" dirty="0"/>
              <a:t>the </a:t>
            </a:r>
            <a:r>
              <a:rPr lang="en-US" sz="2200" dirty="0">
                <a:solidFill>
                  <a:srgbClr val="C00000"/>
                </a:solidFill>
              </a:rPr>
              <a:t>data size </a:t>
            </a:r>
            <a:r>
              <a:rPr lang="en-US" sz="2200" dirty="0"/>
              <a:t>of your </a:t>
            </a:r>
            <a:r>
              <a:rPr lang="en-US" altLang="zh-CN" sz="2200" dirty="0" smtClean="0"/>
              <a:t>TX</a:t>
            </a:r>
            <a:r>
              <a:rPr lang="en-US" sz="2200" dirty="0" smtClean="0"/>
              <a:t>.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大纲 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(Cont.)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81000" y="1180617"/>
            <a:ext cx="8280400" cy="5011838"/>
          </a:xfrm>
        </p:spPr>
        <p:txBody>
          <a:bodyPr/>
          <a:lstStyle/>
          <a:p>
            <a:r>
              <a:rPr lang="en-US" altLang="zh-CN" sz="22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Part-2:</a:t>
            </a:r>
            <a:r>
              <a:rPr lang="zh-CN" altLang="en-US" sz="22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区块</a:t>
            </a:r>
            <a:r>
              <a:rPr lang="zh-CN" altLang="en-US" sz="2200" b="1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链科研启发 </a:t>
            </a:r>
            <a:endParaRPr lang="zh-CN" altLang="en-US" sz="22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Week-11, 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11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 研究现状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1800" b="1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Week-12, 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11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 与 反</a:t>
            </a:r>
            <a:r>
              <a:rPr lang="zh-CN" altLang="en-US" sz="1800" b="1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欺诈</a:t>
            </a:r>
            <a:endParaRPr lang="zh-CN" altLang="en-US" sz="1800" b="1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Week-13, 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11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区块链的 安全问题 与 攻击模型 </a:t>
            </a:r>
            <a:endParaRPr lang="zh-CN" altLang="en-US" sz="1800" b="1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Week-14, 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12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高性能区块链 与 分片技术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1800" b="1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Week-15, 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12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 的 互操作性</a:t>
            </a:r>
            <a:endParaRPr lang="zh-CN" altLang="en-US" sz="1800" b="1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Week-16, 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12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 与 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Theory</a:t>
            </a:r>
            <a:endParaRPr lang="en-US" altLang="zh-CN" sz="1800" b="1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Week-17,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12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 与 网络优化、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BFT</a:t>
            </a: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类协议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Part-3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区块链工程实践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Week-18,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实践开发课程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		</a:t>
            </a:r>
            <a:endParaRPr lang="zh-CN" altLang="en-US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Week-19,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1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b="1" dirty="0" smtClean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Explaining </a:t>
            </a:r>
            <a:r>
              <a:rPr lang="en-US" altLang="zh-CN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</a:t>
            </a:r>
            <a:r>
              <a:rPr lang="en-US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itcoin </a:t>
            </a:r>
            <a:r>
              <a:rPr lang="en-US" altLang="zh-CN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T</a:t>
            </a:r>
            <a:r>
              <a:rPr lang="en-US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ransaction </a:t>
            </a:r>
            <a:r>
              <a:rPr lang="en-US" altLang="zh-CN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F</a:t>
            </a:r>
            <a:r>
              <a:rPr lang="en-US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ees</a:t>
            </a:r>
            <a:r>
              <a:rPr lang="zh-CN" altLang="en-US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(cont.)</a:t>
            </a:r>
            <a:endParaRPr lang="en-US" b="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200" b="1" dirty="0" smtClean="0">
                <a:solidFill>
                  <a:srgbClr val="C00000"/>
                </a:solidFill>
              </a:rPr>
              <a:t>Network</a:t>
            </a:r>
            <a:r>
              <a:rPr lang="zh-CN" altLang="en-US" sz="22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200" b="1" dirty="0" smtClean="0">
                <a:solidFill>
                  <a:srgbClr val="C00000"/>
                </a:solidFill>
              </a:rPr>
              <a:t>Conditions</a:t>
            </a:r>
            <a:endParaRPr lang="en-US" altLang="zh-CN" sz="2200" b="1" dirty="0" smtClean="0">
              <a:solidFill>
                <a:srgbClr val="C00000"/>
              </a:solidFill>
            </a:endParaRPr>
          </a:p>
          <a:p>
            <a:pPr lvl="1"/>
            <a:r>
              <a:rPr lang="en-US" sz="2000" dirty="0"/>
              <a:t>a block on the bitcoin blockchain can only contain up to 1 MB of </a:t>
            </a:r>
            <a:r>
              <a:rPr lang="en-US" sz="2000" dirty="0" smtClean="0"/>
              <a:t>information</a:t>
            </a:r>
            <a:endParaRPr lang="en-US" sz="2000" dirty="0" smtClean="0"/>
          </a:p>
          <a:p>
            <a:pPr lvl="1"/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0432FF"/>
                </a:solidFill>
              </a:rPr>
              <a:t>#</a:t>
            </a:r>
            <a:r>
              <a:rPr lang="zh-CN" altLang="en-US" sz="2000" dirty="0" smtClean="0">
                <a:solidFill>
                  <a:srgbClr val="0432FF"/>
                </a:solidFill>
              </a:rPr>
              <a:t> </a:t>
            </a:r>
            <a:r>
              <a:rPr lang="en-US" altLang="zh-CN" sz="2000" dirty="0" smtClean="0">
                <a:solidFill>
                  <a:srgbClr val="0432FF"/>
                </a:solidFill>
              </a:rPr>
              <a:t>of</a:t>
            </a:r>
            <a:r>
              <a:rPr lang="zh-CN" altLang="en-US" sz="2000" dirty="0" smtClean="0">
                <a:solidFill>
                  <a:srgbClr val="0432FF"/>
                </a:solidFill>
              </a:rPr>
              <a:t> </a:t>
            </a:r>
            <a:r>
              <a:rPr lang="en-US" altLang="zh-CN" sz="2000" dirty="0" smtClean="0">
                <a:solidFill>
                  <a:srgbClr val="0432FF"/>
                </a:solidFill>
              </a:rPr>
              <a:t>TXs</a:t>
            </a:r>
            <a:r>
              <a:rPr lang="zh-CN" altLang="en-US" sz="2000" dirty="0" smtClean="0">
                <a:solidFill>
                  <a:srgbClr val="0432FF"/>
                </a:solidFill>
              </a:rPr>
              <a:t> </a:t>
            </a:r>
            <a:r>
              <a:rPr lang="en-US" altLang="zh-CN" sz="2000" dirty="0" smtClean="0"/>
              <a:t>included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block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0432FF"/>
                </a:solidFill>
              </a:rPr>
              <a:t>limited</a:t>
            </a:r>
            <a:endParaRPr lang="en-US" altLang="zh-CN" sz="2000" dirty="0" smtClean="0">
              <a:solidFill>
                <a:srgbClr val="0432FF"/>
              </a:solidFill>
            </a:endParaRPr>
          </a:p>
          <a:p>
            <a:pPr lvl="1"/>
            <a:r>
              <a:rPr lang="en-US" altLang="zh-CN" sz="2000" dirty="0"/>
              <a:t>d</a:t>
            </a:r>
            <a:r>
              <a:rPr lang="en-US" altLang="zh-CN" sz="2000" dirty="0" smtClean="0"/>
              <a:t>uring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times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congestion,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TXs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waiting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pool</a:t>
            </a:r>
            <a:endParaRPr lang="en-US" altLang="zh-CN" sz="2000" dirty="0" smtClean="0"/>
          </a:p>
          <a:p>
            <a:pPr lvl="1"/>
            <a:r>
              <a:rPr lang="en-US" sz="2000" dirty="0"/>
              <a:t>miners choose which transactions to include, </a:t>
            </a:r>
            <a:r>
              <a:rPr lang="en-US" sz="2000" dirty="0">
                <a:solidFill>
                  <a:srgbClr val="0432FF"/>
                </a:solidFill>
              </a:rPr>
              <a:t>prioritizing the ones with higher </a:t>
            </a:r>
            <a:r>
              <a:rPr lang="en-US" sz="2000" dirty="0" smtClean="0">
                <a:solidFill>
                  <a:srgbClr val="0432FF"/>
                </a:solidFill>
              </a:rPr>
              <a:t>fees</a:t>
            </a:r>
            <a:endParaRPr lang="en-US" sz="2000" dirty="0" smtClean="0">
              <a:solidFill>
                <a:srgbClr val="0432FF"/>
              </a:solidFill>
            </a:endParaRPr>
          </a:p>
          <a:p>
            <a:pPr lvl="1"/>
            <a:endParaRPr lang="en-US" sz="2000" dirty="0"/>
          </a:p>
          <a:p>
            <a:pPr lvl="1"/>
            <a:r>
              <a:rPr lang="en-US" altLang="zh-CN" sz="2000" dirty="0" smtClean="0"/>
              <a:t>When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mempool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full</a:t>
            </a:r>
            <a:endParaRPr lang="en-US" altLang="zh-CN" sz="2000" dirty="0" smtClean="0"/>
          </a:p>
          <a:p>
            <a:pPr lvl="2"/>
            <a:r>
              <a:rPr lang="zh-CN" altLang="en-US" sz="1600" dirty="0"/>
              <a:t> </a:t>
            </a:r>
            <a:r>
              <a:rPr lang="en-US" altLang="zh-CN" sz="1600" dirty="0" smtClean="0">
                <a:solidFill>
                  <a:srgbClr val="C00000"/>
                </a:solidFill>
              </a:rPr>
              <a:t>users</a:t>
            </a:r>
            <a:r>
              <a:rPr lang="zh-CN" altLang="en-US" sz="1600" dirty="0" smtClean="0">
                <a:solidFill>
                  <a:srgbClr val="C00000"/>
                </a:solidFill>
              </a:rPr>
              <a:t> </a:t>
            </a:r>
            <a:r>
              <a:rPr lang="en-US" sz="1600" dirty="0" smtClean="0"/>
              <a:t>compete </a:t>
            </a:r>
            <a:r>
              <a:rPr lang="en-US" sz="1600" dirty="0"/>
              <a:t>to get their </a:t>
            </a:r>
            <a:r>
              <a:rPr lang="en-US" altLang="zh-CN" sz="1600" dirty="0" smtClean="0"/>
              <a:t>TXs</a:t>
            </a:r>
            <a:r>
              <a:rPr lang="zh-CN" altLang="en-US" sz="1600" dirty="0" smtClean="0"/>
              <a:t> </a:t>
            </a:r>
            <a:r>
              <a:rPr lang="en-US" sz="1600" dirty="0" smtClean="0"/>
              <a:t>into </a:t>
            </a:r>
            <a:r>
              <a:rPr lang="en-US" sz="1600" dirty="0"/>
              <a:t>the next block by including higher and higher </a:t>
            </a:r>
            <a:r>
              <a:rPr lang="en-US" sz="1600" dirty="0" smtClean="0"/>
              <a:t>fees</a:t>
            </a:r>
            <a:endParaRPr lang="en-US" sz="1600" dirty="0" smtClean="0"/>
          </a:p>
          <a:p>
            <a:pPr lvl="2"/>
            <a:r>
              <a:rPr lang="zh-CN" altLang="en-US" sz="1600" dirty="0"/>
              <a:t> </a:t>
            </a:r>
            <a:r>
              <a:rPr lang="en-US" sz="1600" dirty="0"/>
              <a:t>Eventually, the market will </a:t>
            </a:r>
            <a:r>
              <a:rPr lang="en-US" sz="1600" dirty="0">
                <a:solidFill>
                  <a:srgbClr val="C00000"/>
                </a:solidFill>
              </a:rPr>
              <a:t>reach</a:t>
            </a:r>
            <a:r>
              <a:rPr lang="en-US" sz="1600" dirty="0"/>
              <a:t> a </a:t>
            </a:r>
            <a:r>
              <a:rPr lang="en-US" sz="1600" dirty="0">
                <a:solidFill>
                  <a:srgbClr val="0432FF"/>
                </a:solidFill>
              </a:rPr>
              <a:t>maximum equilibrium fee </a:t>
            </a:r>
            <a:r>
              <a:rPr lang="en-US" sz="1600" dirty="0"/>
              <a:t>that users are willing to pay and the miners will work through the entire </a:t>
            </a:r>
            <a:r>
              <a:rPr lang="en-US" sz="1600" dirty="0" err="1"/>
              <a:t>mempool</a:t>
            </a:r>
            <a:r>
              <a:rPr lang="en-US" sz="1600" dirty="0"/>
              <a:t> in order</a:t>
            </a:r>
            <a:endParaRPr lang="en-US" altLang="zh-CN" sz="1600" dirty="0" smtClean="0"/>
          </a:p>
          <a:p>
            <a:pPr lvl="1"/>
            <a:r>
              <a:rPr lang="en-US" altLang="zh-CN" sz="2000" dirty="0" smtClean="0"/>
              <a:t>O</a:t>
            </a:r>
            <a:r>
              <a:rPr lang="en-US" sz="2000" dirty="0" smtClean="0"/>
              <a:t>nce </a:t>
            </a:r>
            <a:r>
              <a:rPr lang="en-US" altLang="zh-CN" sz="2000" dirty="0" smtClean="0"/>
              <a:t>network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traffic </a:t>
            </a:r>
            <a:r>
              <a:rPr lang="en-US" sz="2000" dirty="0"/>
              <a:t>has </a:t>
            </a:r>
            <a:r>
              <a:rPr lang="en-US" sz="2000" dirty="0" smtClean="0"/>
              <a:t>decreased</a:t>
            </a:r>
            <a:endParaRPr lang="en-US" sz="2000" dirty="0" smtClean="0"/>
          </a:p>
          <a:p>
            <a:pPr lvl="2"/>
            <a:r>
              <a:rPr lang="zh-CN" altLang="en-US" sz="1600" dirty="0"/>
              <a:t> </a:t>
            </a:r>
            <a:r>
              <a:rPr lang="en-US" sz="1600" dirty="0"/>
              <a:t>the </a:t>
            </a:r>
            <a:r>
              <a:rPr lang="en-US" sz="1600" dirty="0">
                <a:solidFill>
                  <a:srgbClr val="C00000"/>
                </a:solidFill>
              </a:rPr>
              <a:t>equilibrium fee </a:t>
            </a:r>
            <a:r>
              <a:rPr lang="en-US" sz="1600" dirty="0"/>
              <a:t>will </a:t>
            </a:r>
            <a:r>
              <a:rPr lang="en-US" sz="1600" dirty="0">
                <a:solidFill>
                  <a:srgbClr val="0432FF"/>
                </a:solidFill>
              </a:rPr>
              <a:t>go back down</a:t>
            </a:r>
            <a:endParaRPr lang="en-US" sz="1600" dirty="0">
              <a:solidFill>
                <a:srgbClr val="0432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Explaining </a:t>
            </a:r>
            <a:r>
              <a:rPr lang="en-US" altLang="zh-CN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</a:t>
            </a:r>
            <a:r>
              <a:rPr lang="en-US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itcoin </a:t>
            </a:r>
            <a:r>
              <a:rPr lang="en-US" altLang="zh-CN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T</a:t>
            </a:r>
            <a:r>
              <a:rPr lang="en-US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ransaction </a:t>
            </a:r>
            <a:r>
              <a:rPr lang="en-US" altLang="zh-CN" b="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F</a:t>
            </a:r>
            <a:r>
              <a:rPr lang="en-US" b="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ees</a:t>
            </a:r>
            <a:r>
              <a:rPr lang="zh-CN" altLang="en-US" b="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b="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(cont.)</a:t>
            </a:r>
            <a:endParaRPr lang="en-US" b="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200" dirty="0" smtClean="0">
                <a:solidFill>
                  <a:srgbClr val="C00000"/>
                </a:solidFill>
              </a:rPr>
              <a:t>Transaction</a:t>
            </a:r>
            <a:r>
              <a:rPr lang="zh-CN" altLang="en-US" sz="2200" dirty="0" smtClean="0">
                <a:solidFill>
                  <a:srgbClr val="C00000"/>
                </a:solidFill>
              </a:rPr>
              <a:t> </a:t>
            </a:r>
            <a:r>
              <a:rPr lang="en-US" altLang="zh-CN" sz="2200" dirty="0" smtClean="0">
                <a:solidFill>
                  <a:srgbClr val="C00000"/>
                </a:solidFill>
              </a:rPr>
              <a:t>Size</a:t>
            </a:r>
            <a:endParaRPr lang="en-US" altLang="zh-CN" sz="2200" dirty="0" smtClean="0">
              <a:solidFill>
                <a:srgbClr val="C00000"/>
              </a:solidFill>
            </a:endParaRPr>
          </a:p>
          <a:p>
            <a:pPr lvl="1"/>
            <a:r>
              <a:rPr lang="en-US" sz="2000" dirty="0" smtClean="0">
                <a:solidFill>
                  <a:srgbClr val="0432FF"/>
                </a:solidFill>
              </a:rPr>
              <a:t>block </a:t>
            </a:r>
            <a:r>
              <a:rPr lang="en-US" altLang="zh-CN" sz="2000" dirty="0" smtClean="0">
                <a:solidFill>
                  <a:srgbClr val="0432FF"/>
                </a:solidFill>
              </a:rPr>
              <a:t>size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1 </a:t>
            </a:r>
            <a:r>
              <a:rPr lang="en-US" sz="2000" dirty="0"/>
              <a:t>MB of </a:t>
            </a:r>
            <a:r>
              <a:rPr lang="en-US" sz="2000" dirty="0" smtClean="0"/>
              <a:t>information</a:t>
            </a:r>
            <a:endParaRPr lang="en-US" sz="2000" dirty="0" smtClean="0"/>
          </a:p>
          <a:p>
            <a:pPr lvl="1"/>
            <a:r>
              <a:rPr lang="en-US" altLang="zh-CN" sz="2000" dirty="0" smtClean="0">
                <a:solidFill>
                  <a:srgbClr val="0432FF"/>
                </a:solidFill>
              </a:rPr>
              <a:t>TX</a:t>
            </a:r>
            <a:r>
              <a:rPr lang="zh-CN" altLang="en-US" sz="2000" dirty="0" smtClean="0">
                <a:solidFill>
                  <a:srgbClr val="0432FF"/>
                </a:solidFill>
              </a:rPr>
              <a:t> </a:t>
            </a:r>
            <a:r>
              <a:rPr lang="en-US" sz="2000" dirty="0" smtClean="0">
                <a:solidFill>
                  <a:srgbClr val="0432FF"/>
                </a:solidFill>
              </a:rPr>
              <a:t>size </a:t>
            </a:r>
            <a:r>
              <a:rPr lang="en-US" sz="2000" dirty="0"/>
              <a:t>is an important consideration for </a:t>
            </a:r>
            <a:r>
              <a:rPr lang="en-US" sz="2000" dirty="0" smtClean="0"/>
              <a:t>miners</a:t>
            </a:r>
            <a:endParaRPr lang="en-US" sz="2000" dirty="0" smtClean="0"/>
          </a:p>
          <a:p>
            <a:pPr lvl="2"/>
            <a:r>
              <a:rPr lang="zh-CN" altLang="en-US" sz="1600" dirty="0" smtClean="0"/>
              <a:t> </a:t>
            </a:r>
            <a:r>
              <a:rPr lang="en-US" sz="1800" dirty="0" smtClean="0"/>
              <a:t>Smaller </a:t>
            </a:r>
            <a:r>
              <a:rPr lang="en-US" altLang="zh-CN" sz="1800" dirty="0" smtClean="0"/>
              <a:t>TXs</a:t>
            </a:r>
            <a:r>
              <a:rPr lang="zh-CN" altLang="en-US" sz="1800" dirty="0" smtClean="0"/>
              <a:t> </a:t>
            </a:r>
            <a:r>
              <a:rPr lang="en-US" sz="1800" dirty="0" smtClean="0"/>
              <a:t>are </a:t>
            </a:r>
            <a:r>
              <a:rPr lang="en-US" sz="1800" dirty="0"/>
              <a:t>easier to validate; larger </a:t>
            </a:r>
            <a:r>
              <a:rPr lang="en-US" altLang="zh-CN" sz="1800" dirty="0" smtClean="0"/>
              <a:t>TXs</a:t>
            </a:r>
            <a:r>
              <a:rPr lang="zh-CN" altLang="en-US" sz="1800" dirty="0" smtClean="0"/>
              <a:t> </a:t>
            </a:r>
            <a:r>
              <a:rPr lang="en-US" sz="1800" dirty="0" smtClean="0"/>
              <a:t>take </a:t>
            </a:r>
            <a:r>
              <a:rPr lang="en-US" sz="1800" dirty="0"/>
              <a:t>more work, and take up more space in the block. </a:t>
            </a:r>
            <a:endParaRPr lang="en-US" sz="1800" dirty="0" smtClean="0"/>
          </a:p>
          <a:p>
            <a:pPr lvl="1"/>
            <a:r>
              <a:rPr lang="en-US" sz="2000" dirty="0"/>
              <a:t>For this reason, </a:t>
            </a:r>
            <a:r>
              <a:rPr lang="en-US" sz="2000" dirty="0">
                <a:solidFill>
                  <a:srgbClr val="C00000"/>
                </a:solidFill>
              </a:rPr>
              <a:t>miners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432FF"/>
                </a:solidFill>
              </a:rPr>
              <a:t>prefer</a:t>
            </a:r>
            <a:r>
              <a:rPr lang="en-US" sz="2000" dirty="0"/>
              <a:t> to include </a:t>
            </a:r>
            <a:r>
              <a:rPr lang="en-US" sz="2000" dirty="0">
                <a:solidFill>
                  <a:srgbClr val="C00000"/>
                </a:solidFill>
              </a:rPr>
              <a:t>smaller </a:t>
            </a:r>
            <a:r>
              <a:rPr lang="en-US" altLang="zh-CN" sz="2000" dirty="0" smtClean="0">
                <a:solidFill>
                  <a:srgbClr val="C00000"/>
                </a:solidFill>
              </a:rPr>
              <a:t>TXs</a:t>
            </a:r>
            <a:r>
              <a:rPr lang="en-US" sz="2000" dirty="0" smtClean="0"/>
              <a:t>. </a:t>
            </a:r>
            <a:endParaRPr lang="en-US" sz="2000" dirty="0" smtClean="0"/>
          </a:p>
          <a:p>
            <a:pPr lvl="1"/>
            <a:r>
              <a:rPr lang="en-US" sz="2000" dirty="0" smtClean="0"/>
              <a:t>A </a:t>
            </a:r>
            <a:r>
              <a:rPr lang="en-US" sz="2000" dirty="0">
                <a:solidFill>
                  <a:srgbClr val="C00000"/>
                </a:solidFill>
              </a:rPr>
              <a:t>larger </a:t>
            </a:r>
            <a:r>
              <a:rPr lang="en-US" altLang="zh-CN" sz="2000" dirty="0" smtClean="0">
                <a:solidFill>
                  <a:srgbClr val="C00000"/>
                </a:solidFill>
              </a:rPr>
              <a:t>TX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will </a:t>
            </a:r>
            <a:r>
              <a:rPr lang="en-US" sz="2000" dirty="0">
                <a:solidFill>
                  <a:srgbClr val="0432FF"/>
                </a:solidFill>
              </a:rPr>
              <a:t>require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C00000"/>
                </a:solidFill>
              </a:rPr>
              <a:t>larger fee </a:t>
            </a:r>
            <a:r>
              <a:rPr lang="en-US" sz="2000" dirty="0"/>
              <a:t>to be included in the next block</a:t>
            </a:r>
            <a:r>
              <a:rPr lang="en-US" sz="2000" dirty="0" smtClean="0"/>
              <a:t>.</a:t>
            </a:r>
            <a:endParaRPr lang="en-US" sz="2000" dirty="0" smtClean="0"/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 smtClean="0"/>
              <a:t>Q: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Who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calculates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TX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fees?</a:t>
            </a:r>
            <a:endParaRPr lang="en-US" altLang="zh-CN" sz="2000" dirty="0" smtClean="0"/>
          </a:p>
          <a:p>
            <a:pPr lvl="2"/>
            <a:r>
              <a:rPr lang="zh-CN" altLang="en-US" sz="1800" dirty="0" smtClean="0"/>
              <a:t> </a:t>
            </a:r>
            <a:r>
              <a:rPr lang="en-US" sz="1800" dirty="0" smtClean="0"/>
              <a:t>Your B</a:t>
            </a:r>
            <a:r>
              <a:rPr lang="en-US" altLang="zh-CN" sz="1800" dirty="0" smtClean="0"/>
              <a:t>TC</a:t>
            </a:r>
            <a:r>
              <a:rPr lang="en-US" sz="1800" dirty="0" smtClean="0"/>
              <a:t> </a:t>
            </a:r>
            <a:r>
              <a:rPr lang="en-US" sz="1800" dirty="0"/>
              <a:t>Wallet will automatically do this for you, and suggest an appropriate fee.</a:t>
            </a:r>
            <a:endParaRPr lang="en-US" altLang="zh-CN" sz="18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Explaining </a:t>
            </a:r>
            <a:r>
              <a:rPr lang="en-US" altLang="zh-CN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</a:t>
            </a:r>
            <a:r>
              <a:rPr lang="en-US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itcoin </a:t>
            </a:r>
            <a:r>
              <a:rPr lang="en-US" altLang="zh-CN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T</a:t>
            </a:r>
            <a:r>
              <a:rPr lang="en-US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ransaction </a:t>
            </a:r>
            <a:r>
              <a:rPr lang="en-US" altLang="zh-CN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F</a:t>
            </a:r>
            <a:r>
              <a:rPr lang="en-US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ees</a:t>
            </a:r>
            <a:r>
              <a:rPr lang="zh-CN" altLang="en-US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b="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200" dirty="0" smtClean="0">
                <a:solidFill>
                  <a:srgbClr val="0432FF"/>
                </a:solidFill>
              </a:rPr>
              <a:t>Fees</a:t>
            </a:r>
            <a:r>
              <a:rPr lang="zh-CN" altLang="en-US" sz="2200" dirty="0" smtClean="0">
                <a:solidFill>
                  <a:srgbClr val="0432FF"/>
                </a:solidFill>
              </a:rPr>
              <a:t> </a:t>
            </a:r>
            <a:r>
              <a:rPr lang="en-US" altLang="zh-CN" sz="2200" dirty="0" smtClean="0">
                <a:solidFill>
                  <a:srgbClr val="0432FF"/>
                </a:solidFill>
              </a:rPr>
              <a:t>in</a:t>
            </a:r>
            <a:r>
              <a:rPr lang="zh-CN" altLang="en-US" sz="2200" dirty="0" smtClean="0">
                <a:solidFill>
                  <a:srgbClr val="0432FF"/>
                </a:solidFill>
              </a:rPr>
              <a:t> </a:t>
            </a:r>
            <a:r>
              <a:rPr lang="en-US" altLang="zh-CN" sz="2200" dirty="0" smtClean="0">
                <a:solidFill>
                  <a:srgbClr val="0432FF"/>
                </a:solidFill>
              </a:rPr>
              <a:t>your</a:t>
            </a:r>
            <a:r>
              <a:rPr lang="zh-CN" altLang="en-US" sz="2200" dirty="0" smtClean="0">
                <a:solidFill>
                  <a:srgbClr val="0432FF"/>
                </a:solidFill>
              </a:rPr>
              <a:t> </a:t>
            </a:r>
            <a:r>
              <a:rPr lang="en-US" altLang="zh-CN" sz="2200" dirty="0" smtClean="0">
                <a:solidFill>
                  <a:srgbClr val="0432FF"/>
                </a:solidFill>
              </a:rPr>
              <a:t>BTC</a:t>
            </a:r>
            <a:r>
              <a:rPr lang="zh-CN" altLang="en-US" sz="2200" dirty="0" smtClean="0">
                <a:solidFill>
                  <a:srgbClr val="0432FF"/>
                </a:solidFill>
              </a:rPr>
              <a:t> </a:t>
            </a:r>
            <a:r>
              <a:rPr lang="en-US" altLang="zh-CN" sz="2200" dirty="0" smtClean="0">
                <a:solidFill>
                  <a:srgbClr val="0432FF"/>
                </a:solidFill>
              </a:rPr>
              <a:t>Wallet</a:t>
            </a:r>
            <a:endParaRPr lang="en-US" altLang="zh-CN" sz="2200" dirty="0" smtClean="0">
              <a:solidFill>
                <a:srgbClr val="0432FF"/>
              </a:solidFill>
            </a:endParaRPr>
          </a:p>
          <a:p>
            <a:pPr lvl="1"/>
            <a:r>
              <a:rPr lang="en-US" altLang="zh-CN" sz="2000" dirty="0" smtClean="0">
                <a:solidFill>
                  <a:srgbClr val="0432FF"/>
                </a:solidFill>
              </a:rPr>
              <a:t>dynamic</a:t>
            </a:r>
            <a:r>
              <a:rPr lang="zh-CN" altLang="en-US" sz="2000" dirty="0" smtClean="0">
                <a:solidFill>
                  <a:srgbClr val="0432FF"/>
                </a:solidFill>
              </a:rPr>
              <a:t> </a:t>
            </a:r>
            <a:r>
              <a:rPr lang="en-US" altLang="zh-CN" sz="2000" dirty="0" smtClean="0">
                <a:solidFill>
                  <a:srgbClr val="0432FF"/>
                </a:solidFill>
              </a:rPr>
              <a:t>fees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</a:t>
            </a:r>
            <a:r>
              <a:rPr lang="en-US" sz="2000" dirty="0">
                <a:solidFill>
                  <a:srgbClr val="C00000"/>
                </a:solidFill>
              </a:rPr>
              <a:t>wallet</a:t>
            </a:r>
            <a:r>
              <a:rPr lang="en-US" sz="2000" dirty="0"/>
              <a:t> will </a:t>
            </a:r>
            <a:r>
              <a:rPr lang="en-US" sz="2000" dirty="0">
                <a:solidFill>
                  <a:srgbClr val="0432FF"/>
                </a:solidFill>
              </a:rPr>
              <a:t>calculate</a:t>
            </a:r>
            <a:r>
              <a:rPr lang="en-US" sz="2000" dirty="0"/>
              <a:t> the appropriate </a:t>
            </a:r>
            <a:r>
              <a:rPr lang="en-US" sz="2000" dirty="0">
                <a:solidFill>
                  <a:srgbClr val="0432FF"/>
                </a:solidFill>
              </a:rPr>
              <a:t>fee</a:t>
            </a:r>
            <a:r>
              <a:rPr lang="en-US" sz="2000" dirty="0"/>
              <a:t> for your </a:t>
            </a:r>
            <a:r>
              <a:rPr lang="en-US" altLang="zh-CN" sz="2000" dirty="0" smtClean="0"/>
              <a:t>TX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taking </a:t>
            </a:r>
            <a:r>
              <a:rPr lang="en-US" sz="2000" dirty="0"/>
              <a:t>into account </a:t>
            </a:r>
            <a:r>
              <a:rPr lang="en-US" sz="2000" dirty="0">
                <a:solidFill>
                  <a:srgbClr val="C00000"/>
                </a:solidFill>
              </a:rPr>
              <a:t>current network conditions </a:t>
            </a:r>
            <a:r>
              <a:rPr lang="en-US" sz="2000" dirty="0"/>
              <a:t>and </a:t>
            </a:r>
            <a:r>
              <a:rPr lang="en-US" altLang="zh-CN" sz="2000" dirty="0" smtClean="0">
                <a:solidFill>
                  <a:srgbClr val="C00000"/>
                </a:solidFill>
              </a:rPr>
              <a:t>TX</a:t>
            </a:r>
            <a:r>
              <a:rPr lang="zh-CN" altLang="en-US" sz="2000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>
                <a:solidFill>
                  <a:srgbClr val="C00000"/>
                </a:solidFill>
              </a:rPr>
              <a:t>size</a:t>
            </a:r>
            <a:r>
              <a:rPr lang="en-US" sz="2000" dirty="0" smtClean="0"/>
              <a:t>.</a:t>
            </a:r>
            <a:endParaRPr lang="en-US" sz="2000" dirty="0" smtClean="0"/>
          </a:p>
          <a:p>
            <a:pPr lvl="1"/>
            <a:r>
              <a:rPr lang="en-US" sz="2000" dirty="0"/>
              <a:t>You can choose between a </a:t>
            </a:r>
            <a:r>
              <a:rPr lang="en-US" sz="2000" dirty="0">
                <a:solidFill>
                  <a:srgbClr val="C00000"/>
                </a:solidFill>
              </a:rPr>
              <a:t>Priority fee</a:t>
            </a:r>
            <a:r>
              <a:rPr lang="en-US" sz="2000" dirty="0"/>
              <a:t> and a </a:t>
            </a:r>
            <a:r>
              <a:rPr lang="en-US" sz="2000" dirty="0">
                <a:solidFill>
                  <a:srgbClr val="0432FF"/>
                </a:solidFill>
              </a:rPr>
              <a:t>Regular fee</a:t>
            </a:r>
            <a:r>
              <a:rPr lang="en-US" sz="2000" dirty="0"/>
              <a:t>. </a:t>
            </a:r>
            <a:endParaRPr lang="en-US" sz="2000" dirty="0" smtClean="0"/>
          </a:p>
          <a:p>
            <a:pPr lvl="2"/>
            <a:r>
              <a:rPr lang="zh-CN" altLang="en-US" sz="1600" dirty="0"/>
              <a:t> </a:t>
            </a:r>
            <a:r>
              <a:rPr lang="en-US" sz="1600" dirty="0" smtClean="0"/>
              <a:t>The </a:t>
            </a:r>
            <a:r>
              <a:rPr lang="en-US" sz="1600" dirty="0">
                <a:solidFill>
                  <a:srgbClr val="C00000"/>
                </a:solidFill>
              </a:rPr>
              <a:t>Priority fee </a:t>
            </a:r>
            <a:r>
              <a:rPr lang="en-US" sz="1600" dirty="0"/>
              <a:t>is calculated to get your </a:t>
            </a:r>
            <a:r>
              <a:rPr lang="en-US" altLang="zh-CN" sz="1600" dirty="0" smtClean="0"/>
              <a:t>TX</a:t>
            </a:r>
            <a:r>
              <a:rPr lang="zh-CN" altLang="en-US" sz="1600" dirty="0" smtClean="0"/>
              <a:t> </a:t>
            </a:r>
            <a:r>
              <a:rPr lang="en-US" sz="1600" dirty="0" smtClean="0"/>
              <a:t>included </a:t>
            </a:r>
            <a:r>
              <a:rPr lang="en-US" sz="1600" dirty="0"/>
              <a:t>in a block within the hour. </a:t>
            </a:r>
            <a:endParaRPr lang="en-US" sz="1600" dirty="0" smtClean="0"/>
          </a:p>
          <a:p>
            <a:pPr lvl="2"/>
            <a:r>
              <a:rPr lang="zh-CN" altLang="en-US" sz="1600" dirty="0"/>
              <a:t> </a:t>
            </a:r>
            <a:r>
              <a:rPr lang="en-US" sz="1600" dirty="0" smtClean="0"/>
              <a:t>The </a:t>
            </a:r>
            <a:r>
              <a:rPr lang="en-US" sz="1600" dirty="0">
                <a:solidFill>
                  <a:srgbClr val="0432FF"/>
                </a:solidFill>
              </a:rPr>
              <a:t>Regular fee </a:t>
            </a:r>
            <a:r>
              <a:rPr lang="en-US" sz="1600" dirty="0"/>
              <a:t>is </a:t>
            </a:r>
            <a:r>
              <a:rPr lang="en-US" sz="1600" dirty="0">
                <a:solidFill>
                  <a:srgbClr val="C00000"/>
                </a:solidFill>
              </a:rPr>
              <a:t>lower</a:t>
            </a:r>
            <a:r>
              <a:rPr lang="en-US" sz="1600" dirty="0"/>
              <a:t>, and is for users who can afford to be a bit more patient; </a:t>
            </a:r>
            <a:r>
              <a:rPr lang="en-US" altLang="zh-CN" sz="1600" dirty="0" smtClean="0"/>
              <a:t>This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type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of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TXs</a:t>
            </a:r>
            <a:r>
              <a:rPr lang="zh-CN" altLang="en-US" sz="1600" dirty="0" smtClean="0"/>
              <a:t> </a:t>
            </a:r>
            <a:r>
              <a:rPr lang="en-US" sz="1600" dirty="0" smtClean="0"/>
              <a:t>will </a:t>
            </a:r>
            <a:r>
              <a:rPr lang="en-US" sz="1600" dirty="0"/>
              <a:t>typically take a bit more than an hour</a:t>
            </a:r>
            <a:r>
              <a:rPr lang="en-US" sz="1600" dirty="0" smtClean="0"/>
              <a:t>.</a:t>
            </a:r>
            <a:endParaRPr lang="en-US" sz="1600" dirty="0" smtClean="0"/>
          </a:p>
          <a:p>
            <a:pPr lvl="2"/>
            <a:endParaRPr lang="en-US" sz="1600" dirty="0" smtClean="0"/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Advanced users </a:t>
            </a:r>
            <a:r>
              <a:rPr lang="en-US" sz="2000" dirty="0"/>
              <a:t>can </a:t>
            </a:r>
            <a:r>
              <a:rPr lang="en-US" sz="2000" dirty="0">
                <a:solidFill>
                  <a:srgbClr val="0432FF"/>
                </a:solidFill>
              </a:rPr>
              <a:t>set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custom fees </a:t>
            </a:r>
            <a:r>
              <a:rPr lang="en-US" sz="2000" dirty="0"/>
              <a:t>for their </a:t>
            </a:r>
            <a:r>
              <a:rPr lang="en-US" altLang="zh-CN" sz="2000" dirty="0" smtClean="0"/>
              <a:t>TX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in </a:t>
            </a:r>
            <a:r>
              <a:rPr lang="en-US" sz="2000" dirty="0"/>
              <a:t>units of </a:t>
            </a:r>
            <a:r>
              <a:rPr lang="en-US" sz="2000" dirty="0" err="1"/>
              <a:t>satoshi</a:t>
            </a:r>
            <a:r>
              <a:rPr lang="en-US" sz="2000" dirty="0"/>
              <a:t> per byte (sat/b</a:t>
            </a:r>
            <a:r>
              <a:rPr lang="en-US" sz="2000" dirty="0" smtClean="0"/>
              <a:t>) </a:t>
            </a:r>
            <a:endParaRPr lang="en-US" sz="2000" dirty="0" smtClean="0"/>
          </a:p>
          <a:p>
            <a:pPr lvl="2"/>
            <a:r>
              <a:rPr lang="zh-CN" altLang="en-US" sz="1800" dirty="0" smtClean="0"/>
              <a:t> </a:t>
            </a:r>
            <a:r>
              <a:rPr lang="en-US" altLang="zh-CN" sz="1800" dirty="0" smtClean="0"/>
              <a:t>At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a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Risk:</a:t>
            </a:r>
            <a:r>
              <a:rPr lang="zh-CN" altLang="en-US" sz="1800" dirty="0" smtClean="0"/>
              <a:t> </a:t>
            </a:r>
            <a:r>
              <a:rPr lang="en-US" sz="1800" dirty="0" smtClean="0"/>
              <a:t>setting too low a fee may cause your </a:t>
            </a:r>
            <a:r>
              <a:rPr lang="en-US" altLang="zh-CN" sz="1800" dirty="0" smtClean="0"/>
              <a:t>TX</a:t>
            </a:r>
            <a:r>
              <a:rPr lang="zh-CN" altLang="en-US" sz="1800" dirty="0" smtClean="0"/>
              <a:t> </a:t>
            </a:r>
            <a:r>
              <a:rPr lang="en-US" sz="1800" dirty="0" smtClean="0"/>
              <a:t>to remain </a:t>
            </a:r>
            <a:r>
              <a:rPr lang="en-US" sz="1800" dirty="0" smtClean="0">
                <a:hlinkClick r:id="rId1"/>
              </a:rPr>
              <a:t>unconfirmed</a:t>
            </a:r>
            <a:r>
              <a:rPr lang="en-US" sz="1800" dirty="0" smtClean="0"/>
              <a:t> for a </a:t>
            </a:r>
            <a:r>
              <a:rPr lang="en-US" sz="1800" dirty="0" smtClean="0">
                <a:solidFill>
                  <a:srgbClr val="C00000"/>
                </a:solidFill>
              </a:rPr>
              <a:t>long time </a:t>
            </a:r>
            <a:r>
              <a:rPr lang="en-US" sz="1800" dirty="0" smtClean="0"/>
              <a:t>and possibly be </a:t>
            </a:r>
            <a:r>
              <a:rPr lang="en-US" sz="1800" dirty="0" smtClean="0">
                <a:solidFill>
                  <a:srgbClr val="C00000"/>
                </a:solidFill>
              </a:rPr>
              <a:t>rejected</a:t>
            </a:r>
            <a:r>
              <a:rPr lang="en-US" sz="1800" dirty="0" smtClean="0"/>
              <a:t>.</a:t>
            </a:r>
            <a:endParaRPr lang="en-US" sz="1800" dirty="0" smtClean="0"/>
          </a:p>
          <a:p>
            <a:pPr lvl="2"/>
            <a:r>
              <a:rPr lang="zh-CN" altLang="en-US" sz="1800" dirty="0"/>
              <a:t> </a:t>
            </a:r>
            <a:r>
              <a:rPr lang="en-US" altLang="zh-CN" sz="1800" dirty="0" smtClean="0"/>
              <a:t>Q: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What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will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happen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when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all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BTC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are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out-of-mining?</a:t>
            </a:r>
            <a:endParaRPr lang="en-US" altLang="zh-CN" sz="18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挖矿的策略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93" y="1139581"/>
            <a:ext cx="8316230" cy="1424477"/>
          </a:xfrm>
        </p:spPr>
        <p:txBody>
          <a:bodyPr/>
          <a:lstStyle/>
          <a:p>
            <a:r>
              <a:rPr lang="en-US" altLang="zh-CN" sz="2400" dirty="0" smtClean="0"/>
              <a:t>1.</a:t>
            </a:r>
            <a:r>
              <a:rPr lang="zh-CN" altLang="en-US" sz="2400" dirty="0" smtClean="0"/>
              <a:t> 要打包哪些</a:t>
            </a:r>
            <a:r>
              <a:rPr lang="zh-CN" altLang="en-US" sz="2400" dirty="0"/>
              <a:t>交易</a:t>
            </a:r>
            <a:r>
              <a:rPr lang="zh-CN" altLang="en-US" sz="2400" dirty="0" smtClean="0"/>
              <a:t>？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矿工</a:t>
            </a:r>
            <a:r>
              <a:rPr lang="zh-CN" altLang="en-US" sz="2000" dirty="0"/>
              <a:t>可以选择将哪些交易放进他的区块里。</a:t>
            </a:r>
            <a:endParaRPr lang="zh-CN" altLang="en-US" sz="2000" dirty="0"/>
          </a:p>
          <a:p>
            <a:pPr lvl="1"/>
            <a:r>
              <a:rPr lang="zh-CN" altLang="en-US" sz="2000" b="1" dirty="0">
                <a:solidFill>
                  <a:srgbClr val="0432FF"/>
                </a:solidFill>
              </a:rPr>
              <a:t>默认的规则</a:t>
            </a:r>
            <a:r>
              <a:rPr lang="zh-CN" altLang="en-US" sz="2000" dirty="0"/>
              <a:t>是选择那些交易费比较高的交易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endParaRPr lang="zh-CN" altLang="en-US" dirty="0"/>
          </a:p>
        </p:txBody>
      </p:sp>
      <p:pic>
        <p:nvPicPr>
          <p:cNvPr id="5" name="图片 4" descr="upload_0939502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2518" y="2631890"/>
            <a:ext cx="4843220" cy="3405177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6037067" y="2862520"/>
            <a:ext cx="2753988" cy="3635807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600"/>
              <a:t>该图展示 </a:t>
            </a:r>
            <a:r>
              <a:rPr lang="en-US" altLang="zh-CN" sz="1600"/>
              <a:t>mempool </a:t>
            </a:r>
            <a:r>
              <a:rPr lang="zh-CN" altLang="en-US" sz="1600"/>
              <a:t>中，交易手续费的高低决定了交易被优先处理的程度不一样：颜色越深代表每单位交易的 </a:t>
            </a:r>
            <a:r>
              <a:rPr lang="en-US" altLang="zh-CN" sz="1600"/>
              <a:t>fee </a:t>
            </a:r>
            <a:r>
              <a:rPr lang="zh-CN" altLang="en-US" sz="1600"/>
              <a:t>越高。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按照时间流逝的顺序我们发现，每隔大概</a:t>
            </a:r>
            <a:r>
              <a:rPr lang="en-US" altLang="zh-CN" sz="1600"/>
              <a:t>10</a:t>
            </a:r>
            <a:r>
              <a:rPr lang="zh-CN" altLang="en-US" sz="1600"/>
              <a:t>分钟 竖坐标指标会有一次断崖式的下降（代表每次出块），结果显示总是那些交易费比较高的 </a:t>
            </a:r>
            <a:r>
              <a:rPr lang="en-US" altLang="zh-CN" sz="1600"/>
              <a:t>Bytes (of TX) </a:t>
            </a:r>
            <a:r>
              <a:rPr lang="zh-CN" altLang="en-US" sz="1600"/>
              <a:t>从 </a:t>
            </a:r>
            <a:r>
              <a:rPr lang="en-US" altLang="zh-CN" sz="1600"/>
              <a:t>mempool </a:t>
            </a:r>
            <a:r>
              <a:rPr lang="zh-CN" altLang="en-US" sz="1600"/>
              <a:t>中消失了。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挖矿的策略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sym typeface="+mn-ea"/>
              </a:rPr>
              <a:t>2.</a:t>
            </a:r>
            <a:r>
              <a:rPr lang="zh-CN" altLang="en-US" sz="2400" dirty="0">
                <a:sym typeface="+mn-ea"/>
              </a:rPr>
              <a:t>对哪一个区块进行挖矿运算</a:t>
            </a:r>
            <a:r>
              <a:rPr lang="zh-CN" altLang="en-US" sz="2400" dirty="0" smtClean="0">
                <a:sym typeface="+mn-ea"/>
              </a:rPr>
              <a:t>？</a:t>
            </a:r>
            <a:endParaRPr lang="en-US" altLang="zh-CN" sz="2400" dirty="0" smtClean="0"/>
          </a:p>
          <a:p>
            <a:pPr lvl="1"/>
            <a:r>
              <a:rPr lang="zh-CN" altLang="en-US" sz="2000" dirty="0" smtClean="0">
                <a:sym typeface="+mn-ea"/>
              </a:rPr>
              <a:t>矿工</a:t>
            </a:r>
            <a:r>
              <a:rPr lang="zh-CN" altLang="en-US" sz="2000" dirty="0">
                <a:sym typeface="+mn-ea"/>
              </a:rPr>
              <a:t>可以选择在哪个区块上进行</a:t>
            </a:r>
            <a:r>
              <a:rPr lang="zh-CN" altLang="en-US" sz="2000" dirty="0" smtClean="0">
                <a:sym typeface="+mn-ea"/>
              </a:rPr>
              <a:t>挖矿。</a:t>
            </a:r>
            <a:endParaRPr lang="en-US" altLang="zh-CN" sz="2000" dirty="0" smtClean="0"/>
          </a:p>
          <a:p>
            <a:pPr lvl="1"/>
            <a:r>
              <a:rPr lang="zh-CN" altLang="en-US" sz="2000" b="1" dirty="0" smtClean="0">
                <a:solidFill>
                  <a:srgbClr val="0432FF"/>
                </a:solidFill>
                <a:sym typeface="+mn-ea"/>
              </a:rPr>
              <a:t>默认</a:t>
            </a:r>
            <a:r>
              <a:rPr lang="zh-CN" altLang="en-US" sz="2000" b="1" dirty="0">
                <a:solidFill>
                  <a:srgbClr val="0432FF"/>
                </a:solidFill>
                <a:sym typeface="+mn-ea"/>
              </a:rPr>
              <a:t>的做法</a:t>
            </a:r>
            <a:r>
              <a:rPr lang="zh-CN" altLang="en-US" sz="2000" dirty="0">
                <a:sym typeface="+mn-ea"/>
              </a:rPr>
              <a:t>是在最长的那条区块链上继续挖下去</a:t>
            </a:r>
            <a:r>
              <a:rPr lang="zh-CN" altLang="en-US" sz="2000" dirty="0" smtClean="0">
                <a:sym typeface="+mn-ea"/>
              </a:rPr>
              <a:t>。</a:t>
            </a:r>
            <a:endParaRPr lang="zh-CN" altLang="en-US" sz="2000" dirty="0" smtClean="0">
              <a:sym typeface="+mn-ea"/>
            </a:endParaRPr>
          </a:p>
          <a:p>
            <a:pPr lvl="1"/>
            <a:endParaRPr lang="en-US" altLang="zh-CN" sz="2400" dirty="0" smtClean="0"/>
          </a:p>
          <a:p>
            <a:r>
              <a:rPr lang="en-US" altLang="zh-CN" sz="2400" dirty="0" smtClean="0"/>
              <a:t>3.</a:t>
            </a:r>
            <a:r>
              <a:rPr lang="zh-CN" altLang="en-US" sz="2400" dirty="0" smtClean="0"/>
              <a:t> 如何在</a:t>
            </a:r>
            <a:r>
              <a:rPr lang="zh-CN" altLang="en-US" sz="2400" dirty="0"/>
              <a:t>同一高度的多个区块中做</a:t>
            </a:r>
            <a:r>
              <a:rPr lang="zh-CN" altLang="en-US" sz="2400" dirty="0" smtClean="0"/>
              <a:t>选择</a:t>
            </a:r>
            <a:r>
              <a:rPr lang="zh-CN" altLang="en-US" sz="2400" dirty="0"/>
              <a:t>？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如果</a:t>
            </a:r>
            <a:r>
              <a:rPr lang="zh-CN" altLang="en-US" sz="2000" dirty="0"/>
              <a:t>两个不同的区块在同一</a:t>
            </a:r>
            <a:r>
              <a:rPr lang="zh-CN" altLang="en-US" sz="2000" dirty="0" smtClean="0"/>
              <a:t>时间</a:t>
            </a:r>
            <a:r>
              <a:rPr lang="zh-CN" altLang="en-US" sz="2000" dirty="0"/>
              <a:t>被宣布发现，这就造成了一个区块的分叉，</a:t>
            </a:r>
            <a:r>
              <a:rPr lang="zh-CN" altLang="en-US" sz="2000" dirty="0" smtClean="0"/>
              <a:t>每个分叉的区块</a:t>
            </a:r>
            <a:r>
              <a:rPr lang="zh-CN" altLang="en-US" sz="2000" dirty="0"/>
              <a:t>都是可以被</a:t>
            </a:r>
            <a:r>
              <a:rPr lang="zh-CN" altLang="en-US" sz="2000" dirty="0" smtClean="0"/>
              <a:t>延续下去</a:t>
            </a:r>
            <a:r>
              <a:rPr lang="zh-CN" altLang="en-US" sz="2000" dirty="0"/>
              <a:t>的，因为它们都符合最长区块链原则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矿工</a:t>
            </a:r>
            <a:r>
              <a:rPr lang="zh-CN" altLang="en-US" sz="2000" dirty="0"/>
              <a:t>必须选择其中一个</a:t>
            </a:r>
            <a:r>
              <a:rPr lang="zh-CN" altLang="en-US" sz="2000" dirty="0" smtClean="0"/>
              <a:t>区块接龙</a:t>
            </a:r>
            <a:r>
              <a:rPr lang="zh-CN" altLang="en-US" sz="2000" dirty="0"/>
              <a:t>下去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lvl="1"/>
            <a:r>
              <a:rPr lang="zh-CN" altLang="en-US" sz="2000" b="1" dirty="0" smtClean="0">
                <a:solidFill>
                  <a:srgbClr val="0432FF"/>
                </a:solidFill>
              </a:rPr>
              <a:t>默认</a:t>
            </a:r>
            <a:r>
              <a:rPr lang="zh-CN" altLang="en-US" sz="2000" b="1" dirty="0">
                <a:solidFill>
                  <a:srgbClr val="0432FF"/>
                </a:solidFill>
              </a:rPr>
              <a:t>的做法</a:t>
            </a:r>
            <a:r>
              <a:rPr lang="zh-CN" altLang="en-US" sz="2000" dirty="0"/>
              <a:t>是选择最先被监听到的那一个区块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挖矿的策略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000" dirty="0"/>
          </a:p>
          <a:p>
            <a:r>
              <a:rPr lang="en-US" altLang="zh-CN" sz="2400" dirty="0"/>
              <a:t>4. </a:t>
            </a:r>
            <a:r>
              <a:rPr lang="zh-CN" altLang="en-US" sz="2400" dirty="0"/>
              <a:t>什么时候宣布新的区块？</a:t>
            </a:r>
            <a:endParaRPr lang="en-US" altLang="zh-CN" sz="2400" dirty="0"/>
          </a:p>
          <a:p>
            <a:pPr lvl="1"/>
            <a:r>
              <a:rPr lang="zh-CN" altLang="en-US" sz="2000" dirty="0" smtClean="0"/>
              <a:t>矿工</a:t>
            </a:r>
            <a:r>
              <a:rPr lang="zh-CN" altLang="en-US" sz="2000" dirty="0"/>
              <a:t>找到一个有效区块之后，他们</a:t>
            </a:r>
            <a:r>
              <a:rPr lang="zh-CN" altLang="en-US" sz="2000" dirty="0" smtClean="0"/>
              <a:t>要决定</a:t>
            </a:r>
            <a:r>
              <a:rPr lang="zh-CN" altLang="en-US" sz="2000" dirty="0"/>
              <a:t>什么时候向比特币网络宣布这一个区块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lvl="1"/>
            <a:r>
              <a:rPr lang="zh-CN" altLang="en-US" sz="2000" b="1" dirty="0" smtClean="0">
                <a:solidFill>
                  <a:srgbClr val="0432FF"/>
                </a:solidFill>
              </a:rPr>
              <a:t>默认的做法</a:t>
            </a:r>
            <a:r>
              <a:rPr lang="zh-CN" altLang="en-US" sz="2000" dirty="0"/>
              <a:t>是立刻宣布</a:t>
            </a:r>
            <a:r>
              <a:rPr lang="zh-CN" altLang="en-US" sz="2000" dirty="0" smtClean="0"/>
              <a:t>，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但他们</a:t>
            </a:r>
            <a:r>
              <a:rPr lang="zh-CN" altLang="en-US" sz="2000" dirty="0"/>
              <a:t>也可以选择等</a:t>
            </a:r>
            <a:r>
              <a:rPr lang="zh-CN" altLang="en-US" sz="2000" dirty="0" smtClean="0"/>
              <a:t>一下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——</a:t>
            </a:r>
            <a:r>
              <a:rPr lang="zh-CN" altLang="en-US" sz="2000" dirty="0" smtClean="0"/>
              <a:t> </a:t>
            </a:r>
            <a:r>
              <a:rPr lang="zh-CN" altLang="en-US" sz="2000" dirty="0" smtClean="0">
                <a:solidFill>
                  <a:srgbClr val="0432FF"/>
                </a:solidFill>
              </a:rPr>
              <a:t>自私挖矿 </a:t>
            </a:r>
            <a:r>
              <a:rPr lang="en-US" altLang="zh-CN" sz="2000" dirty="0" smtClean="0"/>
              <a:t>or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0432FF"/>
                </a:solidFill>
              </a:rPr>
              <a:t>block</a:t>
            </a:r>
            <a:r>
              <a:rPr lang="zh-CN" altLang="en-US" sz="2000" dirty="0" smtClean="0">
                <a:solidFill>
                  <a:srgbClr val="0432FF"/>
                </a:solidFill>
              </a:rPr>
              <a:t> </a:t>
            </a:r>
            <a:r>
              <a:rPr lang="en-US" altLang="zh-CN" sz="2000" dirty="0" smtClean="0">
                <a:solidFill>
                  <a:srgbClr val="0432FF"/>
                </a:solidFill>
              </a:rPr>
              <a:t>withholding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attack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为了挖到新块采取的</a:t>
            </a:r>
            <a:r>
              <a:rPr lang="zh-CN" altLang="en-US" dirty="0" smtClean="0"/>
              <a:t>策略</a:t>
            </a:r>
            <a:r>
              <a:rPr lang="en-US" altLang="zh-CN" dirty="0"/>
              <a:t>——</a:t>
            </a:r>
            <a:r>
              <a:rPr lang="zh-CN" altLang="en-US" dirty="0" smtClean="0"/>
              <a:t>挖空块现象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空块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empty</a:t>
            </a:r>
            <a:r>
              <a:rPr lang="zh-CN" altLang="en-US" dirty="0" smtClean="0"/>
              <a:t> </a:t>
            </a:r>
            <a:r>
              <a:rPr lang="en-US" altLang="zh-CN" dirty="0" smtClean="0"/>
              <a:t>block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includes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block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header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lvl="1"/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432FF"/>
                </a:solidFill>
              </a:rPr>
              <a:t>empty</a:t>
            </a:r>
            <a:r>
              <a:rPr lang="zh-CN" altLang="en-US" dirty="0" smtClean="0">
                <a:solidFill>
                  <a:srgbClr val="0432FF"/>
                </a:solidFill>
              </a:rPr>
              <a:t> </a:t>
            </a:r>
            <a:r>
              <a:rPr lang="en-US" altLang="zh-CN" dirty="0" smtClean="0">
                <a:solidFill>
                  <a:srgbClr val="0432FF"/>
                </a:solidFill>
              </a:rPr>
              <a:t>TXs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block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body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pPr lvl="1"/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chemeClr val="accent5">
                    <a:lumMod val="50000"/>
                  </a:schemeClr>
                </a:solidFill>
              </a:rPr>
              <a:t>motivation</a:t>
            </a:r>
            <a:r>
              <a:rPr lang="zh-CN" altLang="en-US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 smtClean="0"/>
              <a:t>behind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empty</a:t>
            </a:r>
            <a:r>
              <a:rPr lang="zh-CN" altLang="en-US" dirty="0" smtClean="0"/>
              <a:t> </a:t>
            </a:r>
            <a:r>
              <a:rPr lang="en-US" altLang="zh-CN" dirty="0" smtClean="0"/>
              <a:t>blocks?</a:t>
            </a:r>
            <a:endParaRPr lang="en-US" altLang="zh-CN" dirty="0" smtClean="0"/>
          </a:p>
          <a:p>
            <a:pPr lvl="2"/>
            <a:r>
              <a:rPr lang="zh-CN" altLang="en-US" dirty="0"/>
              <a:t> </a:t>
            </a:r>
            <a:r>
              <a:rPr lang="zh-CN" altLang="en-US" dirty="0" smtClean="0"/>
              <a:t>更快拿到出块奖励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挖矿社区可能采取的恶意策略 </a:t>
            </a:r>
            <a:r>
              <a:rPr lang="en-US" altLang="zh-CN" dirty="0" smtClean="0"/>
              <a:t>—</a:t>
            </a:r>
            <a:r>
              <a:rPr lang="zh-CN" altLang="en-US" dirty="0" smtClean="0"/>
              <a:t> 合谋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一种合谋：</a:t>
            </a:r>
            <a:r>
              <a:rPr lang="en-US" altLang="zh-CN" dirty="0" smtClean="0"/>
              <a:t>51%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Attack</a:t>
            </a:r>
            <a:endParaRPr lang="en-US" altLang="zh-CN" dirty="0" smtClean="0"/>
          </a:p>
          <a:p>
            <a:pPr lvl="1"/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strategies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help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attackers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make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it?</a:t>
            </a:r>
            <a:endParaRPr lang="en-US" altLang="zh-CN" sz="2400" dirty="0" smtClean="0"/>
          </a:p>
          <a:p>
            <a:endParaRPr lang="en-US" dirty="0"/>
          </a:p>
          <a:p>
            <a:r>
              <a:rPr lang="zh-CN" altLang="en-US" dirty="0" smtClean="0"/>
              <a:t>通过贿赂</a:t>
            </a:r>
            <a:r>
              <a:rPr lang="zh-CN" altLang="en-US" dirty="0"/>
              <a:t>进行分叉攻击</a:t>
            </a:r>
            <a:endParaRPr lang="en-US" altLang="zh-CN" dirty="0"/>
          </a:p>
          <a:p>
            <a:pPr lvl="1"/>
            <a:r>
              <a:rPr lang="zh-CN" altLang="en-US" sz="2400" dirty="0" smtClean="0"/>
              <a:t>抱团取暖：矿池</a:t>
            </a:r>
            <a:r>
              <a:rPr lang="zh-CN" altLang="en-US" sz="2400" dirty="0"/>
              <a:t>，</a:t>
            </a:r>
            <a:r>
              <a:rPr lang="zh-CN" altLang="en-US" sz="2400" dirty="0" smtClean="0"/>
              <a:t>吸引别的 </a:t>
            </a:r>
            <a:r>
              <a:rPr lang="en-US" altLang="zh-CN" sz="2400" dirty="0" smtClean="0"/>
              <a:t>Miner</a:t>
            </a:r>
            <a:r>
              <a:rPr lang="zh-CN" altLang="en-US" sz="2400" dirty="0" smtClean="0"/>
              <a:t> 加入进来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通过 </a:t>
            </a:r>
            <a:r>
              <a:rPr lang="en-US" altLang="zh-CN" sz="2400" dirty="0" smtClean="0"/>
              <a:t>Out-of-band</a:t>
            </a:r>
            <a:r>
              <a:rPr lang="zh-CN" altLang="en-US" sz="2400" dirty="0" smtClean="0"/>
              <a:t> 方式贿赂、给小费，争取把分叉链变成最长链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这种攻击能否成功？</a:t>
            </a:r>
            <a:endParaRPr lang="en-US" altLang="zh-CN" sz="2400" dirty="0" smtClean="0"/>
          </a:p>
          <a:p>
            <a:pPr lvl="2"/>
            <a:r>
              <a:rPr lang="zh-CN" altLang="en-US" sz="2000" dirty="0"/>
              <a:t> </a:t>
            </a:r>
            <a:r>
              <a:rPr lang="zh-CN" altLang="en-US" sz="2000" dirty="0" smtClean="0"/>
              <a:t>有的矿工会反对：不要配合，要维护整体币圈生态</a:t>
            </a:r>
            <a:endParaRPr lang="en-US" altLang="zh-CN" sz="2000" dirty="0" smtClean="0"/>
          </a:p>
          <a:p>
            <a:pPr lvl="2"/>
            <a:r>
              <a:rPr lang="zh-CN" altLang="en-US" sz="2000" dirty="0"/>
              <a:t> </a:t>
            </a:r>
            <a:r>
              <a:rPr lang="zh-CN" altLang="en-US" sz="2000" dirty="0" smtClean="0"/>
              <a:t>有的矿工会心动：短期利益，</a:t>
            </a:r>
            <a:r>
              <a:rPr lang="en-US" altLang="zh-CN" sz="2000" dirty="0" smtClean="0"/>
              <a:t>who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care</a:t>
            </a:r>
            <a:r>
              <a:rPr lang="zh-CN" altLang="en-US" sz="2000" dirty="0" smtClean="0"/>
              <a:t> 集体利益</a:t>
            </a:r>
            <a:endParaRPr lang="en-US" altLang="zh-CN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A 51% attack is an attack on a blockchain by </a:t>
            </a:r>
            <a:r>
              <a:rPr lang="en-US" dirty="0">
                <a:solidFill>
                  <a:srgbClr val="C00000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a group of miners </a:t>
            </a:r>
            <a:r>
              <a:rPr lang="en-US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who control more than 50% of the network's mining hash rate</a:t>
            </a:r>
            <a:r>
              <a:rPr lang="en-US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.</a:t>
            </a:r>
            <a:endParaRPr lang="en-US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11163" y="257175"/>
            <a:ext cx="8280400" cy="533400"/>
          </a:xfrm>
        </p:spPr>
        <p:txBody>
          <a:bodyPr/>
          <a:lstStyle/>
          <a:p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</a:rPr>
              <a:t>一种合谋 </a:t>
            </a:r>
            <a:r>
              <a:rPr lang="en-US" altLang="zh-CN" dirty="0" smtClean="0">
                <a:latin typeface="Tahoma" panose="020B0604030504040204" pitchFamily="34" charset="0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Tahoma" panose="020B0604030504040204" pitchFamily="34" charset="0"/>
                <a:ea typeface="微软雅黑" panose="020B0503020204020204" pitchFamily="34" charset="-122"/>
              </a:rPr>
              <a:t>51%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</a:rPr>
              <a:t> 攻击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 descr="roof-of-Work, Explaine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671" y="3176081"/>
            <a:ext cx="5571383" cy="215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1163" y="257175"/>
            <a:ext cx="8280400" cy="533400"/>
          </a:xfrm>
        </p:spPr>
        <p:txBody>
          <a:bodyPr/>
          <a:lstStyle/>
          <a:p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</a:rPr>
              <a:t>一</a:t>
            </a:r>
            <a:r>
              <a:rPr lang="zh-CN" altLang="en-US" dirty="0">
                <a:latin typeface="Tahoma" panose="020B0604030504040204" pitchFamily="34" charset="0"/>
                <a:ea typeface="微软雅黑" panose="020B0503020204020204" pitchFamily="34" charset="-122"/>
              </a:rPr>
              <a:t>种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</a:rPr>
              <a:t>合谋 </a:t>
            </a:r>
            <a:r>
              <a:rPr lang="en-US" altLang="zh-CN" dirty="0" smtClean="0">
                <a:latin typeface="Tahoma" panose="020B0604030504040204" pitchFamily="34" charset="0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Tahoma" panose="020B0604030504040204" pitchFamily="34" charset="0"/>
                <a:ea typeface="微软雅黑" panose="020B0503020204020204" pitchFamily="34" charset="-122"/>
              </a:rPr>
              <a:t>51%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</a:rPr>
              <a:t> 攻击 </a:t>
            </a:r>
            <a:r>
              <a:rPr lang="en-US" altLang="zh-CN" dirty="0" smtClean="0">
                <a:latin typeface="Tahoma" panose="020B0604030504040204" pitchFamily="34" charset="0"/>
                <a:ea typeface="微软雅黑" panose="020B0503020204020204" pitchFamily="34" charset="-122"/>
              </a:rPr>
              <a:t>(cont.)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258763" y="996950"/>
            <a:ext cx="8204068" cy="580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51%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攻击，可以实现 </a:t>
            </a:r>
            <a:r>
              <a:rPr lang="en-US" altLang="zh-CN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double-spending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attack</a:t>
            </a:r>
            <a:endParaRPr lang="zh-CN" altLang="en-US" sz="2400" b="1" dirty="0">
              <a:solidFill>
                <a:srgbClr val="000000"/>
              </a:solidFill>
              <a:ea typeface="宋体" pitchFamily="2" charset="-122"/>
            </a:endParaRPr>
          </a:p>
        </p:txBody>
      </p:sp>
      <p:grpSp>
        <p:nvGrpSpPr>
          <p:cNvPr id="3" name="组合 5"/>
          <p:cNvGrpSpPr/>
          <p:nvPr/>
        </p:nvGrpSpPr>
        <p:grpSpPr bwMode="auto">
          <a:xfrm>
            <a:off x="1435100" y="3328988"/>
            <a:ext cx="5664200" cy="2886075"/>
            <a:chOff x="1375719" y="3181199"/>
            <a:chExt cx="5663340" cy="2886148"/>
          </a:xfrm>
        </p:grpSpPr>
        <p:sp>
          <p:nvSpPr>
            <p:cNvPr id="7" name="矩形 6"/>
            <p:cNvSpPr/>
            <p:nvPr/>
          </p:nvSpPr>
          <p:spPr>
            <a:xfrm>
              <a:off x="1375719" y="5024333"/>
              <a:ext cx="544430" cy="3381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FFFFFF"/>
                </a:solidFill>
                <a:ea typeface="宋体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502673" y="5021158"/>
              <a:ext cx="544430" cy="3381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FFFFFF"/>
                </a:solidFill>
                <a:ea typeface="宋体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545503" y="5021158"/>
              <a:ext cx="544429" cy="3381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FFFFFF"/>
                </a:solidFill>
                <a:ea typeface="宋体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718486" y="5021158"/>
              <a:ext cx="677760" cy="3381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600" smtClean="0">
                  <a:solidFill>
                    <a:srgbClr val="FFFFFF"/>
                  </a:solidFill>
                  <a:ea typeface="宋体" pitchFamily="2" charset="-122"/>
                </a:rPr>
                <a:t>A</a:t>
              </a:r>
              <a:r>
                <a:rPr lang="en-US" altLang="zh-CN" sz="1600" smtClean="0">
                  <a:solidFill>
                    <a:srgbClr val="FFFFFF"/>
                  </a:solidFill>
                  <a:ea typeface="宋体" pitchFamily="2" charset="-122"/>
                  <a:sym typeface="Wingdings" panose="05000000000000000000" pitchFamily="2" charset="2"/>
                </a:rPr>
                <a:t>B</a:t>
              </a:r>
              <a:endParaRPr lang="zh-CN" altLang="en-US" sz="1600" smtClean="0">
                <a:solidFill>
                  <a:srgbClr val="FFFFFF"/>
                </a:solidFill>
                <a:ea typeface="宋体" pitchFamily="2" charset="-122"/>
              </a:endParaRPr>
            </a:p>
          </p:txBody>
        </p:sp>
        <p:cxnSp>
          <p:nvCxnSpPr>
            <p:cNvPr id="11" name="直接箭头连接符 10"/>
            <p:cNvCxnSpPr>
              <a:stCxn id="7" idx="3"/>
              <a:endCxn id="8" idx="1"/>
            </p:cNvCxnSpPr>
            <p:nvPr/>
          </p:nvCxnSpPr>
          <p:spPr>
            <a:xfrm flipV="1">
              <a:off x="1920149" y="5189437"/>
              <a:ext cx="582524" cy="47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V="1">
              <a:off x="2961391" y="5189437"/>
              <a:ext cx="584111" cy="47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9" idx="3"/>
            </p:cNvCxnSpPr>
            <p:nvPr/>
          </p:nvCxnSpPr>
          <p:spPr>
            <a:xfrm flipV="1">
              <a:off x="4089932" y="5189437"/>
              <a:ext cx="6285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5132761" y="5729200"/>
              <a:ext cx="677759" cy="3381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600" smtClean="0">
                  <a:solidFill>
                    <a:srgbClr val="FFFFFF"/>
                  </a:solidFill>
                  <a:ea typeface="宋体" pitchFamily="2" charset="-122"/>
                </a:rPr>
                <a:t>A</a:t>
              </a:r>
              <a:r>
                <a:rPr lang="en-US" altLang="zh-CN" sz="1600" smtClean="0">
                  <a:solidFill>
                    <a:srgbClr val="FFFFFF"/>
                  </a:solidFill>
                  <a:ea typeface="宋体" pitchFamily="2" charset="-122"/>
                  <a:sym typeface="Wingdings" panose="05000000000000000000" pitchFamily="2" charset="2"/>
                </a:rPr>
                <a:t>C</a:t>
              </a:r>
              <a:endParaRPr lang="zh-CN" altLang="en-US" sz="1600" smtClean="0">
                <a:solidFill>
                  <a:srgbClr val="FFFFFF"/>
                </a:solidFill>
                <a:ea typeface="宋体" pitchFamily="2" charset="-122"/>
              </a:endParaRPr>
            </a:p>
          </p:txBody>
        </p:sp>
        <p:cxnSp>
          <p:nvCxnSpPr>
            <p:cNvPr id="15" name="肘形连接符 14"/>
            <p:cNvCxnSpPr>
              <a:stCxn id="9" idx="3"/>
              <a:endCxn id="14" idx="1"/>
            </p:cNvCxnSpPr>
            <p:nvPr/>
          </p:nvCxnSpPr>
          <p:spPr>
            <a:xfrm>
              <a:off x="4089932" y="5189437"/>
              <a:ext cx="1042830" cy="709631"/>
            </a:xfrm>
            <a:prstGeom prst="bentConnector3">
              <a:avLst>
                <a:gd name="adj1" fmla="val 1526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6361300" y="5729200"/>
              <a:ext cx="677759" cy="3381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FFFFFF"/>
                </a:solidFill>
                <a:ea typeface="宋体" pitchFamily="2" charset="-122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V="1">
              <a:off x="5777189" y="5899068"/>
              <a:ext cx="584111" cy="31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6361300" y="5008457"/>
              <a:ext cx="677759" cy="338147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cxnSp>
          <p:nvCxnSpPr>
            <p:cNvPr id="19" name="直接箭头连接符 18"/>
            <p:cNvCxnSpPr>
              <a:endCxn id="18" idx="1"/>
            </p:cNvCxnSpPr>
            <p:nvPr/>
          </p:nvCxnSpPr>
          <p:spPr>
            <a:xfrm>
              <a:off x="5424817" y="5176736"/>
              <a:ext cx="9364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5907" name="组合 19"/>
            <p:cNvGrpSpPr/>
            <p:nvPr/>
          </p:nvGrpSpPr>
          <p:grpSpPr bwMode="auto">
            <a:xfrm>
              <a:off x="1919416" y="3181199"/>
              <a:ext cx="1096276" cy="1363998"/>
              <a:chOff x="1794361" y="3216036"/>
              <a:chExt cx="1096276" cy="1363998"/>
            </a:xfrm>
          </p:grpSpPr>
          <p:pic>
            <p:nvPicPr>
              <p:cNvPr id="165915" name="图片 27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4361" y="3216036"/>
                <a:ext cx="1096276" cy="1096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矩形 28"/>
              <p:cNvSpPr/>
              <p:nvPr/>
            </p:nvSpPr>
            <p:spPr>
              <a:xfrm>
                <a:off x="2160164" y="4373352"/>
                <a:ext cx="365070" cy="20638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zh-CN" smtClean="0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endParaRPr lang="zh-CN" altLang="en-US" smtClean="0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  <p:grpSp>
          <p:nvGrpSpPr>
            <p:cNvPr id="165908" name="组合 20"/>
            <p:cNvGrpSpPr/>
            <p:nvPr/>
          </p:nvGrpSpPr>
          <p:grpSpPr bwMode="auto">
            <a:xfrm>
              <a:off x="4382787" y="3181199"/>
              <a:ext cx="1012997" cy="1350262"/>
              <a:chOff x="4104983" y="3216036"/>
              <a:chExt cx="1012997" cy="1350262"/>
            </a:xfrm>
          </p:grpSpPr>
          <p:pic>
            <p:nvPicPr>
              <p:cNvPr id="165913" name="图片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4983" y="3216036"/>
                <a:ext cx="1012997" cy="11015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矩形 26"/>
              <p:cNvSpPr/>
              <p:nvPr/>
            </p:nvSpPr>
            <p:spPr>
              <a:xfrm>
                <a:off x="4427984" y="4360652"/>
                <a:ext cx="368244" cy="20638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zh-CN" smtClean="0">
                    <a:solidFill>
                      <a:srgbClr val="000000"/>
                    </a:solidFill>
                    <a:ea typeface="宋体" pitchFamily="2" charset="-122"/>
                  </a:rPr>
                  <a:t>B</a:t>
                </a:r>
                <a:endParaRPr lang="zh-CN" altLang="en-US" smtClean="0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4245483" y="4983057"/>
              <a:ext cx="428560" cy="206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mtClean="0">
                  <a:solidFill>
                    <a:srgbClr val="000000"/>
                  </a:solidFill>
                  <a:ea typeface="宋体" pitchFamily="2" charset="-122"/>
                </a:rPr>
                <a:t>(1)</a:t>
              </a:r>
              <a:endParaRPr lang="zh-CN" altLang="en-US" smtClean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289926" y="5649823"/>
              <a:ext cx="428560" cy="206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mtClean="0">
                  <a:solidFill>
                    <a:srgbClr val="000000"/>
                  </a:solidFill>
                  <a:ea typeface="宋体" pitchFamily="2" charset="-122"/>
                </a:rPr>
                <a:t>(2)</a:t>
              </a:r>
              <a:endParaRPr lang="zh-CN" altLang="en-US" smtClean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867662" y="5668874"/>
              <a:ext cx="428560" cy="206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mtClean="0">
                  <a:solidFill>
                    <a:srgbClr val="000000"/>
                  </a:solidFill>
                  <a:ea typeface="宋体" pitchFamily="2" charset="-122"/>
                </a:rPr>
                <a:t>(3)</a:t>
              </a:r>
              <a:endParaRPr lang="zh-CN" altLang="en-US" smtClean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cxnSp>
          <p:nvCxnSpPr>
            <p:cNvPr id="25" name="直接箭头连接符 24"/>
            <p:cNvCxnSpPr/>
            <p:nvPr/>
          </p:nvCxnSpPr>
          <p:spPr>
            <a:xfrm flipV="1">
              <a:off x="2786793" y="3776526"/>
              <a:ext cx="1825348" cy="7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306388" y="1643063"/>
            <a:ext cx="8515350" cy="141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Both"/>
            </a:pPr>
            <a:r>
              <a:rPr lang="en-US" altLang="zh-CN" sz="2000" dirty="0">
                <a:solidFill>
                  <a:srgbClr val="000000"/>
                </a:solidFill>
                <a:ea typeface="Arial" panose="020B0604020202090204" pitchFamily="34" charset="0"/>
                <a:cs typeface="Arial" panose="020B0604020202090204" pitchFamily="34" charset="0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ea typeface="Arial" panose="020B0604020202090204" pitchFamily="34" charset="0"/>
                <a:cs typeface="Arial" panose="020B0604020202090204" pitchFamily="34" charset="0"/>
              </a:rPr>
              <a:t>给</a:t>
            </a:r>
            <a:r>
              <a:rPr lang="en-US" altLang="zh-CN" sz="2000" dirty="0">
                <a:solidFill>
                  <a:srgbClr val="000000"/>
                </a:solidFill>
                <a:ea typeface="Arial" panose="020B0604020202090204" pitchFamily="34" charset="0"/>
                <a:cs typeface="Arial" panose="020B0604020202090204" pitchFamily="34" charset="0"/>
              </a:rPr>
              <a:t>B</a:t>
            </a:r>
            <a:r>
              <a:rPr lang="zh-CN" altLang="en-US" sz="2000" dirty="0">
                <a:solidFill>
                  <a:srgbClr val="000000"/>
                </a:solidFill>
                <a:ea typeface="Arial" panose="020B0604020202090204" pitchFamily="34" charset="0"/>
                <a:cs typeface="Arial" panose="020B0604020202090204" pitchFamily="34" charset="0"/>
              </a:rPr>
              <a:t>支付比特币，交易在一个块中确认</a:t>
            </a:r>
            <a:endParaRPr lang="en-US" altLang="zh-CN" sz="2000" dirty="0">
              <a:solidFill>
                <a:srgbClr val="000000"/>
              </a:solidFill>
              <a:ea typeface="Arial" panose="020B0604020202090204" pitchFamily="34" charset="0"/>
              <a:cs typeface="Arial" panose="020B060402020209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Both"/>
            </a:pPr>
            <a:r>
              <a:rPr lang="en-US" altLang="zh-CN" sz="2000" dirty="0">
                <a:solidFill>
                  <a:srgbClr val="000000"/>
                </a:solidFill>
                <a:ea typeface="Arial" panose="020B0604020202090204" pitchFamily="34" charset="0"/>
                <a:cs typeface="Arial" panose="020B0604020202090204" pitchFamily="34" charset="0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ea typeface="Arial" panose="020B0604020202090204" pitchFamily="34" charset="0"/>
                <a:cs typeface="Arial" panose="020B0604020202090204" pitchFamily="34" charset="0"/>
              </a:rPr>
              <a:t>重新构造一笔交易</a:t>
            </a:r>
            <a:r>
              <a:rPr lang="en-US" altLang="zh-CN" sz="2000" dirty="0">
                <a:solidFill>
                  <a:srgbClr val="000000"/>
                </a:solidFill>
                <a:ea typeface="Arial" panose="020B0604020202090204" pitchFamily="34" charset="0"/>
                <a:cs typeface="Arial" panose="020B0604020202090204" pitchFamily="34" charset="0"/>
              </a:rPr>
              <a:t>A</a:t>
            </a:r>
            <a:r>
              <a:rPr lang="en-US" altLang="zh-CN" sz="2000" dirty="0">
                <a:solidFill>
                  <a:srgbClr val="000000"/>
                </a:solidFill>
                <a:ea typeface="Arial" panose="020B0604020202090204" pitchFamily="34" charset="0"/>
                <a:cs typeface="Arial" panose="020B0604020202090204" pitchFamily="34" charset="0"/>
                <a:sym typeface="Wingdings" panose="05000000000000000000" pitchFamily="2" charset="2"/>
              </a:rPr>
              <a:t>C</a:t>
            </a:r>
            <a:r>
              <a:rPr lang="zh-CN" altLang="en-US" sz="2000" dirty="0">
                <a:solidFill>
                  <a:srgbClr val="000000"/>
                </a:solidFill>
                <a:ea typeface="Arial" panose="020B0604020202090204" pitchFamily="34" charset="0"/>
                <a:cs typeface="Arial" panose="020B0604020202090204" pitchFamily="34" charset="0"/>
                <a:sym typeface="Wingdings" panose="05000000000000000000" pitchFamily="2" charset="2"/>
              </a:rPr>
              <a:t>，并打包进区块公布（分叉）</a:t>
            </a:r>
            <a:endParaRPr lang="en-US" altLang="zh-CN" sz="2000" dirty="0">
              <a:solidFill>
                <a:srgbClr val="000000"/>
              </a:solidFill>
              <a:ea typeface="Arial" panose="020B0604020202090204" pitchFamily="34" charset="0"/>
              <a:cs typeface="Arial" panose="020B0604020202090204" pitchFamily="34" charset="0"/>
              <a:sym typeface="Wingdings" panose="05000000000000000000" pitchFamily="2" charset="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Both"/>
            </a:pPr>
            <a:r>
              <a:rPr lang="zh-CN" altLang="en-US" sz="2000" dirty="0">
                <a:solidFill>
                  <a:srgbClr val="000000"/>
                </a:solidFill>
                <a:ea typeface="Arial" panose="020B0604020202090204" pitchFamily="34" charset="0"/>
                <a:cs typeface="Arial" panose="020B0604020202090204" pitchFamily="34" charset="0"/>
              </a:rPr>
              <a:t>包含双重支付的块率先找到下一个块，全网认可</a:t>
            </a:r>
            <a:r>
              <a:rPr lang="en-US" altLang="zh-CN" sz="2000" dirty="0">
                <a:solidFill>
                  <a:srgbClr val="000000"/>
                </a:solidFill>
                <a:ea typeface="Arial" panose="020B0604020202090204" pitchFamily="34" charset="0"/>
                <a:cs typeface="Arial" panose="020B0604020202090204" pitchFamily="34" charset="0"/>
              </a:rPr>
              <a:t>A</a:t>
            </a:r>
            <a:r>
              <a:rPr lang="en-US" altLang="zh-CN" sz="2000" dirty="0">
                <a:solidFill>
                  <a:srgbClr val="000000"/>
                </a:solidFill>
                <a:ea typeface="Arial" panose="020B0604020202090204" pitchFamily="34" charset="0"/>
                <a:cs typeface="Arial" panose="020B0604020202090204" pitchFamily="34" charset="0"/>
                <a:sym typeface="Wingdings" panose="05000000000000000000" pitchFamily="2" charset="2"/>
              </a:rPr>
              <a:t>C</a:t>
            </a:r>
            <a:r>
              <a:rPr lang="en-US" altLang="zh-CN" sz="2000" dirty="0" smtClean="0">
                <a:solidFill>
                  <a:srgbClr val="000000"/>
                </a:solidFill>
                <a:ea typeface="Arial" panose="020B0604020202090204" pitchFamily="34" charset="0"/>
                <a:cs typeface="Arial" panose="020B0604020202090204" pitchFamily="34" charset="0"/>
                <a:sym typeface="Wingdings" panose="05000000000000000000" pitchFamily="2" charset="2"/>
              </a:rPr>
              <a:t>,</a:t>
            </a:r>
            <a:r>
              <a:rPr lang="zh-CN" altLang="en-US" sz="2000" dirty="0" smtClean="0">
                <a:solidFill>
                  <a:srgbClr val="000000"/>
                </a:solidFill>
                <a:ea typeface="Arial" panose="020B0604020202090204" pitchFamily="34" charset="0"/>
                <a:cs typeface="Arial" panose="020B0604020202090204" pitchFamily="34" charset="0"/>
                <a:sym typeface="Wingdings" panose="05000000000000000000" pitchFamily="2" charset="2"/>
              </a:rPr>
              <a:t> 交易</a:t>
            </a:r>
            <a:r>
              <a:rPr lang="en-US" altLang="zh-CN" sz="2000" dirty="0">
                <a:solidFill>
                  <a:srgbClr val="000000"/>
                </a:solidFill>
                <a:ea typeface="Arial" panose="020B0604020202090204" pitchFamily="34" charset="0"/>
                <a:cs typeface="Arial" panose="020B0604020202090204" pitchFamily="34" charset="0"/>
                <a:sym typeface="Wingdings" panose="05000000000000000000" pitchFamily="2" charset="2"/>
              </a:rPr>
              <a:t>AB</a:t>
            </a:r>
            <a:r>
              <a:rPr lang="zh-CN" altLang="en-US" sz="2000" dirty="0">
                <a:solidFill>
                  <a:srgbClr val="000000"/>
                </a:solidFill>
                <a:ea typeface="Arial" panose="020B0604020202090204" pitchFamily="34" charset="0"/>
                <a:cs typeface="Arial" panose="020B0604020202090204" pitchFamily="34" charset="0"/>
                <a:sym typeface="Wingdings" panose="05000000000000000000" pitchFamily="2" charset="2"/>
              </a:rPr>
              <a:t>无效</a:t>
            </a:r>
            <a:endParaRPr lang="zh-CN" altLang="en-US" sz="2000" dirty="0">
              <a:solidFill>
                <a:srgbClr val="000000"/>
              </a:solidFill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1" name="Rounded Rectangular Callout 30"/>
          <p:cNvSpPr/>
          <p:nvPr/>
        </p:nvSpPr>
        <p:spPr bwMode="auto">
          <a:xfrm>
            <a:off x="5968023" y="3463925"/>
            <a:ext cx="2494808" cy="1517650"/>
          </a:xfrm>
          <a:prstGeom prst="wedgeRoundRectCallout">
            <a:avLst>
              <a:gd name="adj1" fmla="val -70558"/>
              <a:gd name="adj2" fmla="val 56654"/>
              <a:gd name="adj3" fmla="val 16667"/>
            </a:avLst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 smtClean="0">
                <a:latin typeface="Arial" panose="020B0604020202090204" pitchFamily="34" charset="0"/>
              </a:rPr>
              <a:t>即便等</a:t>
            </a:r>
            <a:r>
              <a:rPr lang="en-US" altLang="zh-CN" sz="2000" b="1" dirty="0" smtClean="0">
                <a:latin typeface="Arial" panose="020B0604020202090204" pitchFamily="34" charset="0"/>
              </a:rPr>
              <a:t>6</a:t>
            </a:r>
            <a:r>
              <a:rPr lang="zh-CN" altLang="en-US" sz="2000" b="1" dirty="0" smtClean="0">
                <a:latin typeface="Arial" panose="020B0604020202090204" pitchFamily="34" charset="0"/>
              </a:rPr>
              <a:t>个 </a:t>
            </a:r>
            <a:r>
              <a:rPr lang="en-US" altLang="zh-CN" sz="2000" b="1" dirty="0" smtClean="0">
                <a:latin typeface="Arial" panose="020B0604020202090204" pitchFamily="34" charset="0"/>
              </a:rPr>
              <a:t>confirmations,</a:t>
            </a:r>
            <a:r>
              <a:rPr lang="zh-CN" altLang="en-US" sz="2000" b="1" dirty="0" smtClean="0">
                <a:latin typeface="Arial" panose="020B0604020202090204" pitchFamily="34" charset="0"/>
              </a:rPr>
              <a:t> 也是可以被翻盘，只要算力超过</a:t>
            </a:r>
            <a:r>
              <a:rPr lang="en-US" altLang="zh-CN" sz="2000" b="1" dirty="0" smtClean="0">
                <a:latin typeface="Arial" panose="020B0604020202090204" pitchFamily="34" charset="0"/>
              </a:rPr>
              <a:t>51%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r>
              <a:rPr lang="zh-CN" altLang="en-US" dirty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1883" y="1143000"/>
            <a:ext cx="7667779" cy="5181600"/>
          </a:xfrm>
        </p:spPr>
        <p:txBody>
          <a:bodyPr/>
          <a:lstStyle/>
          <a:p>
            <a:endParaRPr lang="en-US" altLang="zh-CN" dirty="0" smtClean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比特币社区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挖矿的激励与</a:t>
            </a:r>
            <a:r>
              <a:rPr lang="zh-CN" altLang="en-US" dirty="0" smtClean="0"/>
              <a:t>策略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Part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3:</a:t>
            </a:r>
            <a:r>
              <a:rPr lang="zh-CN" altLang="en-US" dirty="0" smtClean="0"/>
              <a:t> 共识的其他知识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Part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4:</a:t>
            </a:r>
            <a:r>
              <a:rPr lang="zh-CN" altLang="en-US" dirty="0" smtClean="0"/>
              <a:t> 答疑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746" y="1792740"/>
            <a:ext cx="731682" cy="4300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>
                <a:latin typeface="Arial Hebrew" charset="-79"/>
                <a:ea typeface="Arial Hebrew" charset="-79"/>
                <a:cs typeface="Arial Hebrew" charset="-79"/>
              </a:rPr>
              <a:t>除了</a:t>
            </a:r>
            <a:r>
              <a:rPr lang="zh-CN" altLang="en-US" sz="2400" dirty="0">
                <a:latin typeface="Arial Hebrew" charset="-79"/>
                <a:ea typeface="Arial Hebrew" charset="-79"/>
                <a:cs typeface="Arial Hebrew" charset="-79"/>
              </a:rPr>
              <a:t>尽量</a:t>
            </a:r>
            <a:r>
              <a:rPr lang="zh-CN" altLang="en-US" sz="2400" dirty="0">
                <a:solidFill>
                  <a:srgbClr val="C00000"/>
                </a:solidFill>
                <a:latin typeface="Arial Hebrew" charset="-79"/>
                <a:ea typeface="Arial Hebrew" charset="-79"/>
                <a:cs typeface="Arial Hebrew" charset="-79"/>
              </a:rPr>
              <a:t>避免计算力放到同一个组织</a:t>
            </a:r>
            <a:r>
              <a:rPr lang="zh-CN" altLang="en-US" sz="2400" dirty="0">
                <a:latin typeface="Arial Hebrew" charset="-79"/>
                <a:ea typeface="Arial Hebrew" charset="-79"/>
                <a:cs typeface="Arial Hebrew" charset="-79"/>
              </a:rPr>
              <a:t>手里，没太好的</a:t>
            </a:r>
            <a:r>
              <a:rPr lang="zh-CN" altLang="en-US" sz="2400" dirty="0" smtClean="0">
                <a:latin typeface="Arial Hebrew" charset="-79"/>
                <a:ea typeface="Arial Hebrew" charset="-79"/>
                <a:cs typeface="Arial Hebrew" charset="-79"/>
              </a:rPr>
              <a:t>办法</a:t>
            </a:r>
            <a:endParaRPr lang="en-US" altLang="zh-CN" sz="2400" dirty="0" smtClean="0">
              <a:latin typeface="Arial Hebrew" charset="-79"/>
              <a:ea typeface="Arial Hebrew" charset="-79"/>
              <a:cs typeface="Arial Hebrew" charset="-79"/>
            </a:endParaRPr>
          </a:p>
          <a:p>
            <a:pPr lvl="1"/>
            <a:r>
              <a:rPr lang="zh-CN" altLang="en-US" sz="1800" dirty="0">
                <a:latin typeface="Arial Hebrew" charset="-79"/>
                <a:ea typeface="Arial Hebrew" charset="-79"/>
                <a:cs typeface="Arial Hebrew" charset="-79"/>
              </a:rPr>
              <a:t>这是目前 PoW 机制自身造成</a:t>
            </a:r>
            <a:r>
              <a:rPr lang="zh-CN" altLang="en-US" sz="1800" dirty="0" smtClean="0">
                <a:latin typeface="Arial Hebrew" charset="-79"/>
                <a:ea typeface="Arial Hebrew" charset="-79"/>
                <a:cs typeface="Arial Hebrew" charset="-79"/>
              </a:rPr>
              <a:t>的</a:t>
            </a:r>
            <a:endParaRPr lang="en-US" altLang="zh-CN" dirty="0">
              <a:latin typeface="Arial Hebrew" charset="-79"/>
              <a:ea typeface="Arial Hebrew" charset="-79"/>
              <a:cs typeface="Arial Hebrew" charset="-79"/>
            </a:endParaRPr>
          </a:p>
          <a:p>
            <a:r>
              <a:rPr lang="zh-CN" altLang="en-US" sz="2400" dirty="0">
                <a:latin typeface="Arial Hebrew" charset="-79"/>
                <a:ea typeface="Arial Hebrew" charset="-79"/>
                <a:cs typeface="Arial Hebrew" charset="-79"/>
              </a:rPr>
              <a:t>绝大多数的矿工，都会通过诚实挖矿来维持整个比特币</a:t>
            </a:r>
            <a:r>
              <a:rPr lang="zh-CN" altLang="en-US" sz="2400" dirty="0" smtClean="0">
                <a:latin typeface="Arial Hebrew" charset="-79"/>
                <a:ea typeface="Arial Hebrew" charset="-79"/>
                <a:cs typeface="Arial Hebrew" charset="-79"/>
              </a:rPr>
              <a:t>系统</a:t>
            </a:r>
            <a:endParaRPr lang="en-US" altLang="zh-CN" sz="2400" dirty="0" smtClean="0">
              <a:latin typeface="Arial Hebrew" charset="-79"/>
              <a:ea typeface="Arial Hebrew" charset="-79"/>
              <a:cs typeface="Arial Hebrew" charset="-79"/>
            </a:endParaRPr>
          </a:p>
          <a:p>
            <a:pPr lvl="1"/>
            <a:r>
              <a:rPr lang="zh-CN" altLang="en-US" sz="1800" dirty="0">
                <a:latin typeface="Arial Hebrew" charset="-79"/>
                <a:ea typeface="Arial Hebrew" charset="-79"/>
                <a:cs typeface="Arial Hebrew" charset="-79"/>
              </a:rPr>
              <a:t>如果他们集体伪造交易，用户对比特币失去了信心，没人再去使用比特币。那么矿工伪造了交易盗取比特币就失去了</a:t>
            </a:r>
            <a:r>
              <a:rPr lang="zh-CN" altLang="en-US" sz="1800" dirty="0" smtClean="0">
                <a:latin typeface="Arial Hebrew" charset="-79"/>
                <a:ea typeface="Arial Hebrew" charset="-79"/>
                <a:cs typeface="Arial Hebrew" charset="-79"/>
              </a:rPr>
              <a:t>意义</a:t>
            </a:r>
            <a:endParaRPr lang="en-US" altLang="zh-CN" dirty="0">
              <a:latin typeface="Arial Hebrew" charset="-79"/>
              <a:ea typeface="Arial Hebrew" charset="-79"/>
              <a:cs typeface="Arial Hebrew" charset="-79"/>
            </a:endParaRPr>
          </a:p>
          <a:p>
            <a:r>
              <a:rPr lang="en-US" altLang="zh-CN" sz="2400" dirty="0">
                <a:latin typeface="Arial Hebrew" charset="-79"/>
                <a:ea typeface="Arial Hebrew" charset="-79"/>
                <a:cs typeface="Arial Hebrew" charset="-79"/>
              </a:rPr>
              <a:t>6</a:t>
            </a:r>
            <a:r>
              <a:rPr lang="zh-CN" altLang="en-US" sz="2400" dirty="0">
                <a:latin typeface="Arial Hebrew" charset="-79"/>
                <a:ea typeface="Arial Hebrew" charset="-79"/>
                <a:cs typeface="Arial Hebrew" charset="-79"/>
              </a:rPr>
              <a:t>个</a:t>
            </a:r>
            <a:r>
              <a:rPr lang="zh-CN" altLang="en-US" sz="2400" dirty="0" smtClean="0">
                <a:latin typeface="Arial Hebrew" charset="-79"/>
                <a:ea typeface="Arial Hebrew" charset="-79"/>
                <a:cs typeface="Arial Hebrew" charset="-79"/>
              </a:rPr>
              <a:t>确认机制</a:t>
            </a:r>
            <a:endParaRPr lang="en-US" altLang="zh-CN" sz="2400" dirty="0" smtClean="0">
              <a:latin typeface="Arial Hebrew" charset="-79"/>
              <a:ea typeface="Arial Hebrew" charset="-79"/>
              <a:cs typeface="Arial Hebrew" charset="-79"/>
            </a:endParaRPr>
          </a:p>
          <a:p>
            <a:pPr lvl="1"/>
            <a:r>
              <a:rPr lang="zh-CN" altLang="en-US" sz="1800" dirty="0">
                <a:latin typeface="Arial Hebrew" charset="-79"/>
                <a:ea typeface="Arial Hebrew" charset="-79"/>
                <a:cs typeface="Arial Hebrew" charset="-79"/>
              </a:rPr>
              <a:t>如果真有这样的51%攻击，建议是收款方等到全网的 </a:t>
            </a:r>
            <a:r>
              <a:rPr lang="zh-CN" altLang="en-US" sz="1800" dirty="0">
                <a:solidFill>
                  <a:srgbClr val="C00000"/>
                </a:solidFill>
                <a:latin typeface="Arial Hebrew" charset="-79"/>
                <a:ea typeface="Arial Hebrew" charset="-79"/>
                <a:cs typeface="Arial Hebrew" charset="-79"/>
              </a:rPr>
              <a:t>6 个区块确认</a:t>
            </a:r>
            <a:r>
              <a:rPr lang="zh-CN" altLang="en-US" sz="1800" dirty="0">
                <a:latin typeface="Arial Hebrew" charset="-79"/>
                <a:ea typeface="Arial Hebrew" charset="-79"/>
                <a:cs typeface="Arial Hebrew" charset="-79"/>
              </a:rPr>
              <a:t>之后再交付</a:t>
            </a:r>
            <a:r>
              <a:rPr lang="zh-CN" altLang="en-US" sz="1800" dirty="0" smtClean="0">
                <a:latin typeface="Arial Hebrew" charset="-79"/>
                <a:ea typeface="Arial Hebrew" charset="-79"/>
                <a:cs typeface="Arial Hebrew" charset="-79"/>
              </a:rPr>
              <a:t>商品</a:t>
            </a:r>
            <a:endParaRPr lang="en-US" altLang="zh-CN" sz="1800" dirty="0" smtClean="0">
              <a:latin typeface="Arial Hebrew" charset="-79"/>
              <a:ea typeface="Arial Hebrew" charset="-79"/>
              <a:cs typeface="Arial Hebrew" charset="-79"/>
            </a:endParaRPr>
          </a:p>
          <a:p>
            <a:pPr lvl="1"/>
            <a:r>
              <a:rPr lang="zh-CN" altLang="en-US" sz="1800" dirty="0">
                <a:latin typeface="Arial Hebrew" charset="-79"/>
                <a:ea typeface="Arial Hebrew" charset="-79"/>
                <a:cs typeface="Arial Hebrew" charset="-79"/>
              </a:rPr>
              <a:t>按照10分钟一个区块的速度，只需一个小时就可以保证你的钱是否基本肯定</a:t>
            </a:r>
            <a:r>
              <a:rPr lang="zh-CN" altLang="en-US" sz="1800" dirty="0" smtClean="0">
                <a:latin typeface="Arial Hebrew" charset="-79"/>
                <a:ea typeface="Arial Hebrew" charset="-79"/>
                <a:cs typeface="Arial Hebrew" charset="-79"/>
              </a:rPr>
              <a:t>收到</a:t>
            </a:r>
            <a:endParaRPr lang="en-US" altLang="zh-CN" sz="1800" dirty="0" smtClean="0">
              <a:latin typeface="Arial Hebrew" charset="-79"/>
              <a:ea typeface="Arial Hebrew" charset="-79"/>
              <a:cs typeface="Arial Hebrew" charset="-79"/>
            </a:endParaRPr>
          </a:p>
          <a:p>
            <a:pPr lvl="1"/>
            <a:r>
              <a:rPr lang="en-US" altLang="zh-CN" sz="1800" b="1" dirty="0">
                <a:solidFill>
                  <a:srgbClr val="0070C0"/>
                </a:solidFill>
                <a:latin typeface="Arial Hebrew" charset="-79"/>
                <a:ea typeface="Arial Hebrew" charset="-79"/>
                <a:cs typeface="Arial Hebrew" charset="-79"/>
              </a:rPr>
              <a:t>6</a:t>
            </a:r>
            <a:r>
              <a:rPr lang="zh-CN" altLang="en-US" sz="1800" b="1" dirty="0">
                <a:solidFill>
                  <a:srgbClr val="0070C0"/>
                </a:solidFill>
                <a:latin typeface="Arial Hebrew" charset="-79"/>
                <a:ea typeface="Arial Hebrew" charset="-79"/>
                <a:cs typeface="Arial Hebrew" charset="-79"/>
              </a:rPr>
              <a:t>个区块后再对全网进行篡改的难度很高</a:t>
            </a:r>
            <a:endParaRPr lang="en-US" altLang="zh-CN" sz="1800" dirty="0" smtClean="0">
              <a:latin typeface="Arial Hebrew" charset="-79"/>
              <a:ea typeface="Arial Hebrew" charset="-79"/>
              <a:cs typeface="Arial Hebrew" charset="-79"/>
            </a:endParaRPr>
          </a:p>
          <a:p>
            <a:pPr lvl="1"/>
            <a:r>
              <a:rPr lang="en-US" altLang="zh-CN" sz="1800" dirty="0" smtClean="0">
                <a:latin typeface="Arial Hebrew" charset="-79"/>
                <a:ea typeface="Arial Hebrew" charset="-79"/>
                <a:cs typeface="Arial Hebrew" charset="-79"/>
              </a:rPr>
              <a:t>A</a:t>
            </a:r>
            <a:r>
              <a:rPr lang="zh-CN" altLang="en-US" sz="1800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sz="1800" dirty="0" smtClean="0">
                <a:latin typeface="Arial Hebrew" charset="-79"/>
                <a:ea typeface="Arial Hebrew" charset="-79"/>
                <a:cs typeface="Arial Hebrew" charset="-79"/>
              </a:rPr>
              <a:t>tradeoff:</a:t>
            </a:r>
            <a:r>
              <a:rPr lang="zh-CN" altLang="en-US" sz="1800" dirty="0" smtClean="0">
                <a:latin typeface="Arial Hebrew" charset="-79"/>
                <a:ea typeface="Arial Hebrew" charset="-79"/>
                <a:cs typeface="Arial Hebrew" charset="-79"/>
              </a:rPr>
              <a:t> 确认的块数不一定是</a:t>
            </a:r>
            <a:r>
              <a:rPr lang="en-US" altLang="zh-CN" sz="1800" dirty="0" smtClean="0">
                <a:latin typeface="Arial Hebrew" charset="-79"/>
                <a:ea typeface="Arial Hebrew" charset="-79"/>
                <a:cs typeface="Arial Hebrew" charset="-79"/>
              </a:rPr>
              <a:t>6</a:t>
            </a:r>
            <a:r>
              <a:rPr lang="zh-CN" altLang="en-US" sz="1800" dirty="0" smtClean="0">
                <a:latin typeface="Arial Hebrew" charset="-79"/>
                <a:ea typeface="Arial Hebrew" charset="-79"/>
                <a:cs typeface="Arial Hebrew" charset="-79"/>
              </a:rPr>
              <a:t>，可以为了更安全而采取更大的确认块数，但是需要等待的时间也越长</a:t>
            </a:r>
            <a:endParaRPr lang="en-US" altLang="zh-CN" sz="1800" dirty="0">
              <a:latin typeface="Arial Hebrew" charset="-79"/>
              <a:ea typeface="Arial Hebrew" charset="-79"/>
              <a:cs typeface="Arial Hebrew" charset="-79"/>
            </a:endParaRPr>
          </a:p>
          <a:p>
            <a:endParaRPr lang="en-US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11163" y="257175"/>
            <a:ext cx="8280400" cy="5334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如何防范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51%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攻击？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交易的确认次数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以太坊的交易例子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568" y="977082"/>
            <a:ext cx="6805822" cy="53029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51%</a:t>
            </a:r>
            <a:r>
              <a:rPr lang="zh-CN" altLang="en-US" dirty="0" smtClean="0"/>
              <a:t> 攻击的引申思考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51%</a:t>
            </a:r>
            <a:r>
              <a:rPr lang="zh-CN" altLang="en-US" dirty="0" smtClean="0"/>
              <a:t>攻击可以压制 </a:t>
            </a:r>
            <a:r>
              <a:rPr lang="en-US" altLang="zh-CN" dirty="0" smtClean="0"/>
              <a:t>(</a:t>
            </a:r>
            <a:r>
              <a:rPr lang="zh-CN" altLang="en-US" dirty="0" smtClean="0"/>
              <a:t>阻止</a:t>
            </a:r>
            <a:r>
              <a:rPr lang="en-US" altLang="zh-CN" dirty="0" smtClean="0"/>
              <a:t>)</a:t>
            </a:r>
            <a:r>
              <a:rPr lang="zh-CN" altLang="en-US" dirty="0" smtClean="0"/>
              <a:t> 其他交易吗？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如果他知道某些讨厌的人 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比如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P</a:t>
            </a:r>
            <a:r>
              <a:rPr lang="en-US" altLang="zh-CN" sz="2400" dirty="0" smtClean="0"/>
              <a:t>eter)</a:t>
            </a:r>
            <a:r>
              <a:rPr lang="zh-CN" altLang="en-US" sz="2400" dirty="0" smtClean="0"/>
              <a:t> 的地址，攻击者可以让源于 </a:t>
            </a:r>
            <a:r>
              <a:rPr lang="en-US" altLang="zh-CN" sz="2400" dirty="0" smtClean="0"/>
              <a:t>Peter</a:t>
            </a:r>
            <a:r>
              <a:rPr lang="zh-CN" altLang="en-US" sz="2400" dirty="0" smtClean="0"/>
              <a:t> 地址的币都无法使用吗？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pPr lvl="1"/>
            <a:r>
              <a:rPr lang="zh-CN" altLang="en-US" sz="2400" dirty="0"/>
              <a:t>攻击者</a:t>
            </a:r>
            <a:r>
              <a:rPr lang="zh-CN" altLang="en-US" sz="2400" dirty="0" smtClean="0"/>
              <a:t>可以做到：</a:t>
            </a:r>
            <a:endParaRPr lang="en-US" altLang="zh-CN" sz="2400" dirty="0"/>
          </a:p>
          <a:p>
            <a:pPr lvl="2"/>
            <a:r>
              <a:rPr lang="zh-CN" altLang="en-US" dirty="0"/>
              <a:t> </a:t>
            </a:r>
            <a:r>
              <a:rPr lang="zh-CN" altLang="en-US" sz="2000" dirty="0"/>
              <a:t>不打包那些包含来自</a:t>
            </a:r>
            <a:r>
              <a:rPr lang="en-US" altLang="zh-CN" sz="2000" dirty="0"/>
              <a:t>Peter</a:t>
            </a:r>
            <a:r>
              <a:rPr lang="zh-CN" altLang="en-US" sz="2000" dirty="0"/>
              <a:t> 的交易，</a:t>
            </a:r>
            <a:endParaRPr lang="en-US" altLang="zh-CN" sz="2000" dirty="0"/>
          </a:p>
          <a:p>
            <a:pPr lvl="2"/>
            <a:r>
              <a:rPr lang="zh-CN" altLang="en-US" sz="2000" dirty="0"/>
              <a:t> 轻易拒绝 </a:t>
            </a:r>
            <a:r>
              <a:rPr lang="en-US" altLang="zh-CN" sz="2000" dirty="0"/>
              <a:t>create</a:t>
            </a:r>
            <a:r>
              <a:rPr lang="zh-CN" altLang="en-US" sz="2000" dirty="0"/>
              <a:t> 包含来自 </a:t>
            </a:r>
            <a:r>
              <a:rPr lang="en-US" altLang="zh-CN" sz="2000" dirty="0"/>
              <a:t>Peter</a:t>
            </a:r>
            <a:r>
              <a:rPr lang="zh-CN" altLang="en-US" sz="2000" dirty="0"/>
              <a:t> 地址的交易的 </a:t>
            </a:r>
            <a:r>
              <a:rPr lang="en-US" altLang="zh-CN" sz="2000" dirty="0"/>
              <a:t>new</a:t>
            </a:r>
            <a:r>
              <a:rPr lang="zh-CN" altLang="en-US" sz="2000" dirty="0"/>
              <a:t> </a:t>
            </a:r>
            <a:r>
              <a:rPr lang="en-US" altLang="zh-CN" sz="2000" dirty="0"/>
              <a:t>block</a:t>
            </a:r>
            <a:endParaRPr lang="en-US" altLang="zh-CN" sz="2000" dirty="0"/>
          </a:p>
          <a:p>
            <a:pPr lvl="2"/>
            <a:r>
              <a:rPr lang="zh-CN" altLang="en-US" dirty="0"/>
              <a:t> </a:t>
            </a:r>
            <a:r>
              <a:rPr lang="zh-CN" altLang="en-US" sz="2000" dirty="0"/>
              <a:t>拒绝在含有类似交易的 </a:t>
            </a:r>
            <a:r>
              <a:rPr lang="en-US" altLang="zh-CN" sz="2000" dirty="0"/>
              <a:t>block</a:t>
            </a:r>
            <a:r>
              <a:rPr lang="zh-CN" altLang="en-US" sz="2000" dirty="0"/>
              <a:t> 上延展</a:t>
            </a:r>
            <a:endParaRPr lang="en-US" sz="2000" dirty="0"/>
          </a:p>
          <a:p>
            <a:pPr lvl="1"/>
            <a:endParaRPr lang="en-US" altLang="zh-CN" sz="2400" dirty="0" smtClean="0"/>
          </a:p>
          <a:p>
            <a:pPr lvl="1"/>
            <a:r>
              <a:rPr lang="zh-CN" altLang="en-US" sz="2400" dirty="0" smtClean="0"/>
              <a:t>但是，他不可以阻止 </a:t>
            </a:r>
            <a:r>
              <a:rPr lang="en-US" altLang="zh-CN" sz="2400" dirty="0" smtClean="0"/>
              <a:t>Peter</a:t>
            </a:r>
            <a:r>
              <a:rPr lang="zh-CN" altLang="en-US" sz="2400" dirty="0" smtClean="0"/>
              <a:t> 的交易</a:t>
            </a:r>
            <a:endParaRPr lang="en-US" altLang="zh-CN" sz="2400" dirty="0" smtClean="0"/>
          </a:p>
          <a:p>
            <a:pPr lvl="2"/>
            <a:r>
              <a:rPr lang="zh-CN" altLang="en-US" sz="2000" dirty="0"/>
              <a:t> </a:t>
            </a:r>
            <a:r>
              <a:rPr lang="zh-CN" altLang="en-US" sz="2000" dirty="0" smtClean="0"/>
              <a:t>因为 </a:t>
            </a:r>
            <a:r>
              <a:rPr lang="en-US" altLang="zh-CN" sz="2000" dirty="0" smtClean="0"/>
              <a:t>Peter</a:t>
            </a:r>
            <a:r>
              <a:rPr lang="zh-CN" altLang="en-US" sz="2000" dirty="0" smtClean="0"/>
              <a:t> 的交易会被发送到绝大部分节点上。如果攻击者作恶，大家会轻易发现他的恶意行为</a:t>
            </a:r>
            <a:endParaRPr lang="en-US" altLang="zh-CN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r>
              <a:rPr lang="zh-CN" altLang="en-US" dirty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1883" y="1143000"/>
            <a:ext cx="7667779" cy="5181600"/>
          </a:xfrm>
        </p:spPr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Part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1:</a:t>
            </a:r>
            <a:r>
              <a:rPr lang="zh-CN" altLang="en-US" dirty="0"/>
              <a:t>比特币</a:t>
            </a:r>
            <a:r>
              <a:rPr lang="zh-CN" altLang="en-US" dirty="0" smtClean="0"/>
              <a:t>社区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挖</a:t>
            </a:r>
            <a:r>
              <a:rPr lang="zh-CN" altLang="en-US" dirty="0"/>
              <a:t>矿的激励与</a:t>
            </a:r>
            <a:r>
              <a:rPr lang="zh-CN" altLang="en-US" dirty="0" smtClean="0"/>
              <a:t>策略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共识的其他知识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4:</a:t>
            </a:r>
            <a:r>
              <a:rPr lang="zh-CN" altLang="en-US" dirty="0"/>
              <a:t> 答疑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201" y="3916508"/>
            <a:ext cx="731682" cy="4300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再谈比特币共识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比特币协议达成共识两大障碍</a:t>
            </a:r>
            <a:endParaRPr lang="en-US" altLang="zh-CN" sz="2400" dirty="0"/>
          </a:p>
          <a:p>
            <a:pPr lvl="1"/>
            <a:r>
              <a:rPr lang="zh-CN" altLang="en-US" sz="2400" dirty="0"/>
              <a:t>不完美的网络：信息延迟 与 节点</a:t>
            </a:r>
            <a:r>
              <a:rPr lang="en-US" altLang="zh-CN" sz="2400" dirty="0"/>
              <a:t>down</a:t>
            </a:r>
            <a:r>
              <a:rPr lang="zh-CN" altLang="en-US" sz="2400" dirty="0"/>
              <a:t>机</a:t>
            </a:r>
            <a:endParaRPr lang="en-US" sz="2400" dirty="0"/>
          </a:p>
          <a:p>
            <a:pPr lvl="1"/>
            <a:r>
              <a:rPr lang="zh-CN" altLang="en-US" sz="2400" dirty="0"/>
              <a:t>某些节点故意搞</a:t>
            </a:r>
            <a:r>
              <a:rPr lang="zh-CN" altLang="en-US" sz="2400" dirty="0" smtClean="0"/>
              <a:t>破坏</a:t>
            </a:r>
            <a:endParaRPr lang="en-US" altLang="zh-CN" sz="2400" dirty="0" smtClean="0"/>
          </a:p>
          <a:p>
            <a:pPr lvl="1"/>
            <a:endParaRPr lang="en-US" sz="2400" dirty="0"/>
          </a:p>
          <a:p>
            <a:r>
              <a:rPr lang="zh-CN" altLang="en-US" dirty="0" smtClean="0"/>
              <a:t>分布式协议：</a:t>
            </a:r>
            <a:r>
              <a:rPr lang="en-US" altLang="zh-CN" dirty="0" smtClean="0"/>
              <a:t>FLP</a:t>
            </a:r>
            <a:r>
              <a:rPr lang="zh-CN" altLang="en-US" dirty="0" smtClean="0"/>
              <a:t>不可能结论</a:t>
            </a:r>
            <a:endParaRPr lang="en-US" altLang="zh-CN" dirty="0" smtClean="0"/>
          </a:p>
          <a:p>
            <a:pPr lvl="1"/>
            <a:r>
              <a:rPr lang="zh-CN" altLang="en-US" sz="2400" dirty="0"/>
              <a:t>由 </a:t>
            </a:r>
            <a:r>
              <a:rPr lang="en-US" altLang="zh-CN" sz="2400" dirty="0"/>
              <a:t>Michael</a:t>
            </a:r>
            <a:r>
              <a:rPr lang="zh-CN" altLang="en-US" sz="2400" dirty="0"/>
              <a:t> </a:t>
            </a:r>
            <a:r>
              <a:rPr lang="en-US" altLang="zh-CN" sz="2400" dirty="0"/>
              <a:t>J.</a:t>
            </a:r>
            <a:r>
              <a:rPr lang="zh-CN" altLang="en-US" sz="2400" dirty="0"/>
              <a:t> </a:t>
            </a:r>
            <a:r>
              <a:rPr lang="en-US" altLang="zh-CN" sz="2400" dirty="0"/>
              <a:t>Fischer,</a:t>
            </a:r>
            <a:r>
              <a:rPr lang="zh-CN" altLang="en-US" sz="2400" dirty="0"/>
              <a:t> </a:t>
            </a:r>
            <a:r>
              <a:rPr lang="en-US" altLang="zh-CN" sz="2400" dirty="0"/>
              <a:t>Nance</a:t>
            </a:r>
            <a:r>
              <a:rPr lang="zh-CN" altLang="en-US" sz="2400" dirty="0"/>
              <a:t> </a:t>
            </a:r>
            <a:r>
              <a:rPr lang="en-US" altLang="zh-CN" sz="2400" dirty="0"/>
              <a:t>A.</a:t>
            </a:r>
            <a:r>
              <a:rPr lang="zh-CN" altLang="en-US" sz="2400" dirty="0"/>
              <a:t> </a:t>
            </a:r>
            <a:r>
              <a:rPr lang="en-US" altLang="zh-CN" sz="2400" dirty="0"/>
              <a:t>Lynch</a:t>
            </a:r>
            <a:r>
              <a:rPr lang="zh-CN" altLang="en-US" sz="2400" dirty="0"/>
              <a:t> 与 </a:t>
            </a:r>
            <a:r>
              <a:rPr lang="en-US" altLang="zh-CN" sz="2400" dirty="0"/>
              <a:t>Michael</a:t>
            </a:r>
            <a:r>
              <a:rPr lang="zh-CN" altLang="en-US" sz="2400" dirty="0"/>
              <a:t> </a:t>
            </a:r>
            <a:r>
              <a:rPr lang="en-US" altLang="zh-CN" sz="2400" dirty="0"/>
              <a:t>S.</a:t>
            </a:r>
            <a:r>
              <a:rPr lang="zh-CN" altLang="en-US" sz="2400" dirty="0"/>
              <a:t> </a:t>
            </a:r>
            <a:r>
              <a:rPr lang="en-US" altLang="zh-CN" sz="2400" dirty="0"/>
              <a:t>Paterson</a:t>
            </a:r>
            <a:r>
              <a:rPr lang="zh-CN" altLang="en-US" sz="2400" dirty="0"/>
              <a:t> 在论文 </a:t>
            </a:r>
            <a:r>
              <a:rPr lang="en-US" altLang="zh-CN" sz="2400" dirty="0"/>
              <a:t>Impossibility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distributed</a:t>
            </a:r>
            <a:r>
              <a:rPr lang="zh-CN" altLang="en-US" sz="2400" dirty="0"/>
              <a:t> </a:t>
            </a:r>
            <a:r>
              <a:rPr lang="en-US" altLang="zh-CN" sz="2400" dirty="0"/>
              <a:t>consensus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one</a:t>
            </a:r>
            <a:r>
              <a:rPr lang="zh-CN" altLang="en-US" sz="2400" dirty="0"/>
              <a:t> </a:t>
            </a:r>
            <a:r>
              <a:rPr lang="en-US" altLang="zh-CN" sz="2400" dirty="0"/>
              <a:t>faulty</a:t>
            </a:r>
            <a:r>
              <a:rPr lang="zh-CN" altLang="en-US" sz="2400" dirty="0"/>
              <a:t> </a:t>
            </a:r>
            <a:r>
              <a:rPr lang="en-US" altLang="zh-CN" sz="2400" dirty="0"/>
              <a:t>process</a:t>
            </a:r>
            <a:r>
              <a:rPr lang="zh-CN" altLang="en-US" sz="2400" dirty="0"/>
              <a:t> 中证明的一个结论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r>
              <a:rPr lang="zh-CN" altLang="en-US" sz="2400" dirty="0"/>
              <a:t>分布式理论中</a:t>
            </a:r>
            <a:r>
              <a:rPr lang="zh-CN" altLang="en-US" sz="2400" dirty="0">
                <a:solidFill>
                  <a:srgbClr val="C00000"/>
                </a:solidFill>
              </a:rPr>
              <a:t>最为深刻的结论</a:t>
            </a:r>
            <a:r>
              <a:rPr lang="zh-CN" altLang="en-US" sz="2400" dirty="0"/>
              <a:t>：在一个多进程异步系统中，只要有一个进程不可靠，那么就不存在一个协议，此协议能保证有限时间内使所有进程达成一致</a:t>
            </a: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再谈比特币共识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可是，</a:t>
            </a:r>
            <a:r>
              <a:rPr lang="en-US" altLang="zh-CN" dirty="0" smtClean="0"/>
              <a:t>FLP</a:t>
            </a:r>
            <a:r>
              <a:rPr lang="zh-CN" altLang="en-US" dirty="0" smtClean="0"/>
              <a:t>不可能结论是分是不是数据库的结论，不能完全套用到比特币</a:t>
            </a:r>
            <a:endParaRPr lang="en-US" altLang="zh-CN" dirty="0" smtClean="0"/>
          </a:p>
          <a:p>
            <a:r>
              <a:rPr lang="zh-CN" altLang="en-US" dirty="0" smtClean="0"/>
              <a:t>比特币打破了很多分布式数据库所做的假设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比特币或许对分布式共识给出解决方案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比特币实际运行远比理论上预示的好得多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插曲：那么分布式理论研究是不是没有用了？</a:t>
            </a:r>
            <a:endParaRPr lang="en-US" altLang="zh-CN" sz="2400" dirty="0" smtClean="0"/>
          </a:p>
          <a:p>
            <a:pPr lvl="2"/>
            <a:r>
              <a:rPr lang="zh-CN" altLang="en-US" sz="2000" dirty="0"/>
              <a:t> </a:t>
            </a:r>
            <a:r>
              <a:rPr lang="zh-CN" altLang="en-US" sz="2000" dirty="0" smtClean="0"/>
              <a:t>理论结果可以让我们预测、预防未来可能出现的攻击和其他问题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 一旦完善了比特币分布式共识背后的理论运作机制，我们才能对比特币的安全性和稳定性做出保证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再谈比特币共识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比特币打破了哪些经典模型所做的假设？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dirty="0" smtClean="0"/>
              <a:t>比特币引进了奖励的理念：人们为了金钱奖励会变得诚实起来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 可以说比特币是在特定的货币系统下解决了分布式共识问题</a:t>
            </a:r>
            <a:endParaRPr lang="en-US" altLang="zh-CN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dirty="0" smtClean="0"/>
              <a:t>比特币体系包含随机性</a:t>
            </a:r>
            <a:endParaRPr lang="en-US" altLang="zh-CN" sz="2400" dirty="0" smtClean="0"/>
          </a:p>
          <a:p>
            <a:pPr lvl="2"/>
            <a:r>
              <a:rPr lang="zh-CN" altLang="en-US" sz="2000" dirty="0"/>
              <a:t> </a:t>
            </a:r>
            <a:r>
              <a:rPr lang="zh-CN" altLang="en-US" sz="2000" dirty="0" smtClean="0"/>
              <a:t>不用管一个共识的起点与终点</a:t>
            </a:r>
            <a:endParaRPr lang="en-US" altLang="zh-CN" sz="2000" dirty="0" smtClean="0"/>
          </a:p>
          <a:p>
            <a:pPr lvl="2"/>
            <a:r>
              <a:rPr lang="zh-CN" altLang="en-US" sz="2000" dirty="0"/>
              <a:t> </a:t>
            </a:r>
            <a:r>
              <a:rPr lang="zh-CN" altLang="en-US" sz="2000" dirty="0" smtClean="0"/>
              <a:t>随着时间流逝，比特币网络对某一个 </a:t>
            </a:r>
            <a:r>
              <a:rPr lang="en-US" altLang="zh-CN" sz="2000" dirty="0" smtClean="0"/>
              <a:t>Block</a:t>
            </a:r>
            <a:r>
              <a:rPr lang="zh-CN" altLang="en-US" sz="2000" dirty="0" smtClean="0"/>
              <a:t> 的认识与最终总体共识相吻合的概率会越来越大</a:t>
            </a:r>
            <a:endParaRPr lang="en-US" altLang="zh-CN" sz="2000" dirty="0" smtClean="0"/>
          </a:p>
          <a:p>
            <a:pPr lvl="2"/>
            <a:endParaRPr lang="en-US" altLang="zh-CN" sz="2000" dirty="0"/>
          </a:p>
          <a:p>
            <a:pPr lvl="1"/>
            <a:r>
              <a:rPr lang="en-US" altLang="zh-CN" dirty="0" smtClean="0"/>
              <a:t>Bitcoin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overcomes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FLP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results!</a:t>
            </a:r>
            <a:endParaRPr lang="en-US" altLang="zh-CN" dirty="0" smtClean="0"/>
          </a:p>
          <a:p>
            <a:pPr lvl="1"/>
            <a:endParaRPr lang="en-US" altLang="zh-CN" sz="2400" dirty="0" smtClean="0"/>
          </a:p>
          <a:p>
            <a:pPr lvl="1"/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比特币共识</a:t>
            </a:r>
            <a:r>
              <a:rPr lang="en-US" altLang="zh-CN" dirty="0" smtClean="0"/>
              <a:t>--</a:t>
            </a:r>
            <a:r>
              <a:rPr lang="zh-CN" altLang="en-US" dirty="0" smtClean="0"/>
              <a:t>三个层面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比特币设计简单，但是它能顺畅运行，背后有什么原因？</a:t>
            </a:r>
            <a:endParaRPr lang="en-US" altLang="zh-CN" dirty="0" smtClean="0"/>
          </a:p>
          <a:p>
            <a:r>
              <a:rPr lang="zh-CN" altLang="en-US" dirty="0" smtClean="0"/>
              <a:t>三个问题达成了共识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规则的共识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历史记录的共识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比特币价值的共识</a:t>
            </a:r>
            <a:endParaRPr lang="en-US" sz="2400" dirty="0"/>
          </a:p>
        </p:txBody>
      </p:sp>
      <p:pic>
        <p:nvPicPr>
          <p:cNvPr id="1026" name="Picture 2" descr="块链：技术驱动金融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626" y="4083483"/>
            <a:ext cx="5917059" cy="194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比特币共识</a:t>
            </a:r>
            <a:r>
              <a:rPr lang="en-US" altLang="zh-CN" dirty="0" smtClean="0"/>
              <a:t>--</a:t>
            </a:r>
            <a:r>
              <a:rPr lang="zh-CN" altLang="en-US" dirty="0" smtClean="0"/>
              <a:t>三个层面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2100" lvl="1" indent="-292100">
              <a:buSzPct val="75000"/>
              <a:buFont typeface="Monotype Sorts" pitchFamily="2" charset="2"/>
              <a:buChar char="l"/>
            </a:pPr>
            <a:r>
              <a:rPr lang="zh-CN" altLang="en-US" dirty="0"/>
              <a:t>规则的</a:t>
            </a:r>
            <a:r>
              <a:rPr lang="zh-CN" altLang="en-US" dirty="0" smtClean="0"/>
              <a:t>共识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规则：确保交易</a:t>
            </a:r>
            <a:r>
              <a:rPr lang="en-US" altLang="zh-CN" dirty="0" smtClean="0"/>
              <a:t>/block</a:t>
            </a:r>
            <a:r>
              <a:rPr lang="zh-CN" altLang="en-US" dirty="0" smtClean="0"/>
              <a:t> 有效的机制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比特币运行的核心协议、数据结构</a:t>
            </a:r>
            <a:endParaRPr lang="en-US" altLang="zh-CN" dirty="0" smtClean="0"/>
          </a:p>
          <a:p>
            <a:pPr lvl="1"/>
            <a:endParaRPr lang="en-US" dirty="0"/>
          </a:p>
          <a:p>
            <a:r>
              <a:rPr lang="zh-CN" altLang="en-US" dirty="0" smtClean="0"/>
              <a:t>意义：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ensure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Bitcoin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participants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communicate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>
                <a:solidFill>
                  <a:srgbClr val="C00000"/>
                </a:solidFill>
              </a:rPr>
              <a:t>to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achieve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the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consensus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比特币共识</a:t>
            </a:r>
            <a:r>
              <a:rPr lang="en-US" altLang="zh-CN" dirty="0" smtClean="0"/>
              <a:t>--</a:t>
            </a:r>
            <a:r>
              <a:rPr lang="zh-CN" altLang="en-US" dirty="0" smtClean="0"/>
              <a:t>三个层面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2100" lvl="1" indent="-292100">
              <a:buSzPct val="75000"/>
              <a:buFont typeface="Monotype Sorts" pitchFamily="2" charset="2"/>
              <a:buChar char="l"/>
            </a:pPr>
            <a:r>
              <a:rPr lang="zh-CN" altLang="en-US" dirty="0" smtClean="0"/>
              <a:t>历史记录的共识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记录：已发生的交易</a:t>
            </a:r>
            <a:endParaRPr lang="en-US" altLang="zh-CN" dirty="0" smtClean="0"/>
          </a:p>
          <a:p>
            <a:pPr lvl="1"/>
            <a:endParaRPr lang="en-US" dirty="0"/>
          </a:p>
          <a:p>
            <a:r>
              <a:rPr lang="zh-CN" altLang="en-US" dirty="0" smtClean="0"/>
              <a:t>意义：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agree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Bitcoin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owners’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unspent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#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coins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400" y="2930525"/>
            <a:ext cx="7823200" cy="1131888"/>
          </a:xfrm>
        </p:spPr>
        <p:txBody>
          <a:bodyPr/>
          <a:lstStyle/>
          <a:p>
            <a:pPr marL="0" indent="0" algn="ctr">
              <a:buFont typeface="Monotype Sorts" pitchFamily="2" charset="2"/>
              <a:buNone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比特币社区是什么？</a:t>
            </a:r>
            <a:endParaRPr lang="zh-CN" altLang="en-US" sz="3200" b="1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比特币共识</a:t>
            </a:r>
            <a:r>
              <a:rPr lang="en-US" altLang="zh-CN" dirty="0" smtClean="0"/>
              <a:t>--</a:t>
            </a:r>
            <a:r>
              <a:rPr lang="zh-CN" altLang="en-US" dirty="0" smtClean="0"/>
              <a:t>三个层面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2100" lvl="1" indent="-292100">
              <a:buSzPct val="75000"/>
              <a:buFont typeface="Monotype Sorts" pitchFamily="2" charset="2"/>
              <a:buChar char="l"/>
            </a:pPr>
            <a:r>
              <a:rPr lang="en-US" altLang="zh-CN" dirty="0" smtClean="0"/>
              <a:t>Bitcoin’s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Price</a:t>
            </a:r>
            <a:r>
              <a:rPr lang="zh-CN" altLang="en-US" dirty="0" smtClean="0"/>
              <a:t> 的共识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Price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measured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$</a:t>
            </a:r>
            <a:endParaRPr lang="en-US" altLang="zh-CN" dirty="0" smtClean="0"/>
          </a:p>
          <a:p>
            <a:pPr lvl="1"/>
            <a:endParaRPr lang="en-US" dirty="0"/>
          </a:p>
          <a:p>
            <a:r>
              <a:rPr lang="zh-CN" altLang="en-US" dirty="0" smtClean="0"/>
              <a:t>意义：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ensure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Everyone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Bitcoin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Everyone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trade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Bitcoin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比特币共识</a:t>
            </a:r>
            <a:r>
              <a:rPr lang="en-US" altLang="zh-CN" dirty="0" smtClean="0"/>
              <a:t>--</a:t>
            </a:r>
            <a:r>
              <a:rPr lang="zh-CN" altLang="en-US" dirty="0" smtClean="0"/>
              <a:t>三个层面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2100" lvl="1" indent="-292100">
              <a:buSzPct val="75000"/>
              <a:buFont typeface="Monotype Sorts" pitchFamily="2" charset="2"/>
              <a:buChar char="l"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en-US" altLang="zh-CN" dirty="0" smtClean="0">
                <a:solidFill>
                  <a:srgbClr val="FF0000"/>
                </a:solidFill>
              </a:rPr>
              <a:t>enius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Bitcoin’s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endParaRPr lang="en-US" altLang="zh-CN" dirty="0" smtClean="0"/>
          </a:p>
          <a:p>
            <a:pPr lvl="1"/>
            <a:r>
              <a:rPr lang="en-US" altLang="zh-CN" sz="2400" dirty="0" smtClean="0"/>
              <a:t>It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realizes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that</a:t>
            </a:r>
            <a:r>
              <a:rPr lang="zh-CN" altLang="en-US" sz="2400" dirty="0" smtClean="0"/>
              <a:t> </a:t>
            </a:r>
            <a:r>
              <a:rPr lang="en-US" altLang="zh-CN" sz="2400" dirty="0" smtClean="0">
                <a:solidFill>
                  <a:srgbClr val="0432FF"/>
                </a:solidFill>
              </a:rPr>
              <a:t>it</a:t>
            </a:r>
            <a:r>
              <a:rPr lang="zh-CN" altLang="en-US" sz="2400" dirty="0" smtClean="0">
                <a:solidFill>
                  <a:srgbClr val="0432FF"/>
                </a:solidFill>
              </a:rPr>
              <a:t> </a:t>
            </a:r>
            <a:r>
              <a:rPr lang="en-US" altLang="zh-CN" sz="2400" dirty="0" smtClean="0">
                <a:solidFill>
                  <a:srgbClr val="0432FF"/>
                </a:solidFill>
              </a:rPr>
              <a:t>is</a:t>
            </a:r>
            <a:r>
              <a:rPr lang="zh-CN" altLang="en-US" sz="2400" dirty="0" smtClean="0">
                <a:solidFill>
                  <a:srgbClr val="0432FF"/>
                </a:solidFill>
              </a:rPr>
              <a:t> </a:t>
            </a:r>
            <a:r>
              <a:rPr lang="en-US" altLang="zh-CN" sz="2400" dirty="0" smtClean="0">
                <a:solidFill>
                  <a:srgbClr val="0432FF"/>
                </a:solidFill>
              </a:rPr>
              <a:t>hard</a:t>
            </a:r>
            <a:r>
              <a:rPr lang="zh-CN" altLang="en-US" sz="2400" dirty="0" smtClean="0">
                <a:solidFill>
                  <a:srgbClr val="0432FF"/>
                </a:solidFill>
              </a:rPr>
              <a:t> </a:t>
            </a:r>
            <a:r>
              <a:rPr lang="en-US" altLang="zh-CN" sz="2400" dirty="0" smtClean="0">
                <a:solidFill>
                  <a:srgbClr val="0432FF"/>
                </a:solidFill>
              </a:rPr>
              <a:t>to</a:t>
            </a:r>
            <a:r>
              <a:rPr lang="zh-CN" altLang="en-US" sz="2400" dirty="0" smtClean="0">
                <a:solidFill>
                  <a:srgbClr val="0432FF"/>
                </a:solidFill>
              </a:rPr>
              <a:t> </a:t>
            </a:r>
            <a:r>
              <a:rPr lang="en-US" altLang="zh-CN" sz="2400" dirty="0" smtClean="0">
                <a:solidFill>
                  <a:srgbClr val="0432FF"/>
                </a:solidFill>
              </a:rPr>
              <a:t>achieve</a:t>
            </a:r>
            <a:r>
              <a:rPr lang="zh-CN" altLang="en-US" sz="2400" dirty="0" smtClean="0">
                <a:solidFill>
                  <a:srgbClr val="0432FF"/>
                </a:solidFill>
              </a:rPr>
              <a:t> </a:t>
            </a:r>
            <a:r>
              <a:rPr lang="en-US" altLang="zh-CN" sz="2400" dirty="0" smtClean="0"/>
              <a:t>any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three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perspectives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consensus,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because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is</a:t>
            </a:r>
            <a:r>
              <a:rPr lang="zh-CN" altLang="en-US" sz="2400" dirty="0" smtClean="0"/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impossible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guarantee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consensus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rules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>
                <a:solidFill>
                  <a:srgbClr val="0432FF"/>
                </a:solidFill>
              </a:rPr>
              <a:t>decentralized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i="1" dirty="0">
                <a:solidFill>
                  <a:srgbClr val="0432FF"/>
                </a:solidFill>
              </a:rPr>
              <a:t>anonymous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>
                <a:solidFill>
                  <a:srgbClr val="0432FF"/>
                </a:solidFill>
              </a:rPr>
              <a:t>worldwide</a:t>
            </a:r>
            <a:r>
              <a:rPr lang="zh-CN" altLang="en-US" sz="2400" dirty="0" smtClean="0">
                <a:solidFill>
                  <a:srgbClr val="0432FF"/>
                </a:solidFill>
              </a:rPr>
              <a:t> </a:t>
            </a:r>
            <a:r>
              <a:rPr lang="en-US" altLang="zh-CN" sz="2400" dirty="0" smtClean="0"/>
              <a:t>system</a:t>
            </a:r>
            <a:endParaRPr lang="en-US" altLang="zh-CN" sz="2400" dirty="0" smtClean="0"/>
          </a:p>
          <a:p>
            <a:pPr lvl="1"/>
            <a:endParaRPr lang="en-US" dirty="0"/>
          </a:p>
          <a:p>
            <a:r>
              <a:rPr lang="en-US" altLang="zh-CN" dirty="0" smtClean="0"/>
              <a:t>However,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endParaRPr lang="en-US" altLang="zh-CN" dirty="0"/>
          </a:p>
          <a:p>
            <a:pPr lvl="1"/>
            <a:r>
              <a:rPr lang="en-US" altLang="zh-CN" sz="2000" dirty="0" smtClean="0"/>
              <a:t>Bitcoin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0432FF"/>
                </a:solidFill>
              </a:rPr>
              <a:t>somehow</a:t>
            </a:r>
            <a:r>
              <a:rPr lang="zh-CN" altLang="en-US" sz="2000" dirty="0" smtClean="0">
                <a:solidFill>
                  <a:srgbClr val="0432FF"/>
                </a:solidFill>
              </a:rPr>
              <a:t> </a:t>
            </a:r>
            <a:r>
              <a:rPr lang="en-US" altLang="zh-CN" sz="2000" dirty="0" smtClean="0"/>
              <a:t>combine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those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perspectives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consensus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together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make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support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each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other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But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don’t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to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be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too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optimistic</a:t>
            </a:r>
            <a:r>
              <a:rPr lang="en-US" altLang="zh-CN" sz="2000" dirty="0" smtClean="0"/>
              <a:t>!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consensus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fragile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mixed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0432FF"/>
                </a:solidFill>
              </a:rPr>
              <a:t>technologies</a:t>
            </a:r>
            <a:r>
              <a:rPr lang="zh-CN" altLang="en-US" sz="2000" dirty="0" smtClean="0">
                <a:solidFill>
                  <a:srgbClr val="0432FF"/>
                </a:solidFill>
              </a:rPr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0432FF"/>
                </a:solidFill>
              </a:rPr>
              <a:t>social</a:t>
            </a:r>
            <a:r>
              <a:rPr lang="zh-CN" altLang="en-US" sz="2000" dirty="0" smtClean="0">
                <a:solidFill>
                  <a:srgbClr val="0432FF"/>
                </a:solidFill>
              </a:rPr>
              <a:t> </a:t>
            </a:r>
            <a:r>
              <a:rPr lang="en-US" altLang="zh-CN" sz="2000" dirty="0" smtClean="0">
                <a:solidFill>
                  <a:srgbClr val="0432FF"/>
                </a:solidFill>
              </a:rPr>
              <a:t>network</a:t>
            </a:r>
            <a:r>
              <a:rPr lang="zh-CN" altLang="en-US" sz="2000" dirty="0" smtClean="0">
                <a:solidFill>
                  <a:srgbClr val="0432FF"/>
                </a:solidFill>
              </a:rPr>
              <a:t> </a:t>
            </a:r>
            <a:r>
              <a:rPr lang="en-US" altLang="zh-CN" sz="2000" dirty="0" smtClean="0">
                <a:solidFill>
                  <a:srgbClr val="0432FF"/>
                </a:solidFill>
              </a:rPr>
              <a:t>issues</a:t>
            </a:r>
            <a:r>
              <a:rPr lang="en-US" altLang="zh-CN" sz="2000" dirty="0" smtClean="0"/>
              <a:t>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r>
              <a:rPr lang="zh-CN" altLang="en-US" dirty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1883" y="1143000"/>
            <a:ext cx="7667779" cy="5181600"/>
          </a:xfrm>
        </p:spPr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Part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1:</a:t>
            </a:r>
            <a:r>
              <a:rPr lang="zh-CN" altLang="en-US" dirty="0"/>
              <a:t>比特币</a:t>
            </a:r>
            <a:r>
              <a:rPr lang="zh-CN" altLang="en-US" dirty="0" smtClean="0"/>
              <a:t>社区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挖</a:t>
            </a:r>
            <a:r>
              <a:rPr lang="zh-CN" altLang="en-US" dirty="0"/>
              <a:t>矿的激励与</a:t>
            </a:r>
            <a:r>
              <a:rPr lang="zh-CN" altLang="en-US" dirty="0" smtClean="0"/>
              <a:t>策略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共识的其他知识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4:</a:t>
            </a:r>
            <a:r>
              <a:rPr lang="zh-CN" altLang="en-US"/>
              <a:t> 答疑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201" y="4844160"/>
            <a:ext cx="731682" cy="4300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400" y="2930525"/>
            <a:ext cx="7823200" cy="1131888"/>
          </a:xfrm>
        </p:spPr>
        <p:txBody>
          <a:bodyPr/>
          <a:lstStyle/>
          <a:p>
            <a:pPr marL="0" indent="0" algn="ctr">
              <a:buFont typeface="Monotype Sorts" pitchFamily="2" charset="2"/>
              <a:buNone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答疑</a:t>
            </a:r>
            <a:endParaRPr lang="zh-CN" altLang="en-US" sz="3200" b="1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163" y="211393"/>
            <a:ext cx="8280400" cy="533400"/>
          </a:xfrm>
        </p:spPr>
        <p:txBody>
          <a:bodyPr/>
          <a:lstStyle/>
          <a:p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</a:rPr>
              <a:t>答疑</a:t>
            </a:r>
            <a:r>
              <a:rPr lang="en-US" altLang="zh-CN" dirty="0" smtClean="0">
                <a:latin typeface="Tahoma" panose="020B060403050404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</a:rPr>
              <a:t>：</a:t>
            </a:r>
            <a:r>
              <a:rPr lang="zh-CN" altLang="en-US" b="0" dirty="0" smtClean="0">
                <a:latin typeface="Tahoma" panose="020B0604030504040204" pitchFamily="34" charset="0"/>
                <a:ea typeface="微软雅黑" panose="020B0503020204020204" pitchFamily="34" charset="-122"/>
              </a:rPr>
              <a:t>比特币交易是如何打包的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113" y="1010478"/>
            <a:ext cx="8318500" cy="5181600"/>
          </a:xfrm>
        </p:spPr>
        <p:txBody>
          <a:bodyPr/>
          <a:lstStyle/>
          <a:p>
            <a:r>
              <a:rPr lang="en-US" altLang="zh-CN" sz="2400" dirty="0" smtClean="0"/>
              <a:t>(</a:t>
            </a:r>
            <a:r>
              <a:rPr lang="zh-CN" altLang="en-US" sz="2400" dirty="0" smtClean="0"/>
              <a:t>问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 比特币的交易是如何被选中打包的？遵循什么原则？</a:t>
            </a:r>
            <a:endParaRPr lang="en-US" altLang="zh-CN" sz="2400" dirty="0" smtClean="0"/>
          </a:p>
          <a:p>
            <a:pPr lvl="1"/>
            <a:r>
              <a:rPr lang="zh-CN" altLang="en-US" sz="1800" dirty="0" smtClean="0"/>
              <a:t>过程如下图所示；遵循的规则本节课会讲到一部分</a:t>
            </a:r>
            <a:endParaRPr lang="en-US" altLang="zh-CN" sz="1800" dirty="0" smtClean="0"/>
          </a:p>
          <a:p>
            <a:pPr lvl="1"/>
            <a:r>
              <a:rPr lang="en-US" altLang="zh-CN" sz="1800" dirty="0" err="1" smtClean="0"/>
              <a:t>Tx</a:t>
            </a:r>
            <a:r>
              <a:rPr lang="zh-CN" altLang="en-US" sz="1800" dirty="0" smtClean="0"/>
              <a:t>打包之前需要先提交到 </a:t>
            </a:r>
            <a:r>
              <a:rPr lang="en-US" altLang="zh-CN" sz="1800" dirty="0" err="1" smtClean="0"/>
              <a:t>mempool</a:t>
            </a:r>
            <a:r>
              <a:rPr lang="zh-CN" altLang="en-US" sz="1800" dirty="0" smtClean="0"/>
              <a:t>。先来了解 </a:t>
            </a:r>
            <a:r>
              <a:rPr lang="en-US" altLang="zh-CN" sz="1800" dirty="0" err="1" smtClean="0"/>
              <a:t>mempool</a:t>
            </a:r>
            <a:r>
              <a:rPr lang="zh-CN" altLang="en-US" sz="1800" dirty="0" smtClean="0"/>
              <a:t> 的一些细节</a:t>
            </a:r>
            <a:endParaRPr lang="en-US" altLang="zh-CN" sz="1800" dirty="0" smtClean="0"/>
          </a:p>
          <a:p>
            <a:endParaRPr lang="en-US" altLang="zh-CN" sz="2400" dirty="0" smtClean="0"/>
          </a:p>
        </p:txBody>
      </p:sp>
      <p:pic>
        <p:nvPicPr>
          <p:cNvPr id="3074" name="Picture 2" descr="he In-Depth Guide to Bitcoin That Won't Leave You Frustrated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3" b="16609"/>
          <a:stretch>
            <a:fillRect/>
          </a:stretch>
        </p:blipFill>
        <p:spPr bwMode="auto">
          <a:xfrm>
            <a:off x="569844" y="2507508"/>
            <a:ext cx="7873622" cy="381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5335834" y="2398643"/>
            <a:ext cx="1860098" cy="1515801"/>
          </a:xfrm>
          <a:prstGeom prst="round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答疑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mempool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上节课提到过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Mempool</a:t>
            </a:r>
            <a:endParaRPr lang="en-US" altLang="zh-CN" dirty="0" smtClean="0"/>
          </a:p>
          <a:p>
            <a:pPr lvl="1"/>
            <a:r>
              <a:rPr lang="en-US" sz="1600" dirty="0">
                <a:hlinkClick r:id="rId1"/>
              </a:rPr>
              <a:t>https://</a:t>
            </a:r>
            <a:r>
              <a:rPr lang="en-US" sz="1600" dirty="0" err="1">
                <a:hlinkClick r:id="rId1"/>
              </a:rPr>
              <a:t>blog.kaiko.com</a:t>
            </a:r>
            <a:r>
              <a:rPr lang="en-US" sz="1600" dirty="0">
                <a:hlinkClick r:id="rId1"/>
              </a:rPr>
              <a:t>/an-in-depth-guide-into-how-the-mempool-works-c758b781c608</a:t>
            </a:r>
            <a:endParaRPr lang="en-US" sz="1600" dirty="0"/>
          </a:p>
          <a:p>
            <a:pPr lvl="1"/>
            <a:r>
              <a:rPr lang="en-US" b="1" dirty="0"/>
              <a:t>The </a:t>
            </a:r>
            <a:r>
              <a:rPr lang="en-US" b="1" dirty="0" err="1"/>
              <a:t>mempool</a:t>
            </a:r>
            <a:r>
              <a:rPr lang="en-US" b="1" dirty="0"/>
              <a:t> is the node’s holding area for all the </a:t>
            </a:r>
            <a:r>
              <a:rPr lang="en-US" b="1" dirty="0">
                <a:solidFill>
                  <a:srgbClr val="0432FF"/>
                </a:solidFill>
              </a:rPr>
              <a:t>pending</a:t>
            </a:r>
            <a:r>
              <a:rPr lang="en-US" b="1" dirty="0"/>
              <a:t> </a:t>
            </a:r>
            <a:r>
              <a:rPr lang="en-US" altLang="zh-CN" b="1" dirty="0" smtClean="0">
                <a:solidFill>
                  <a:srgbClr val="0432FF"/>
                </a:solidFill>
              </a:rPr>
              <a:t>TXs</a:t>
            </a:r>
            <a:r>
              <a:rPr lang="en-US" b="1" dirty="0" smtClean="0"/>
              <a:t>.</a:t>
            </a:r>
            <a:endParaRPr lang="en-US" altLang="zh-CN" dirty="0" smtClean="0"/>
          </a:p>
          <a:p>
            <a:pPr lvl="1"/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57" y="3496464"/>
            <a:ext cx="6096205" cy="2828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答疑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mempool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054510"/>
            <a:ext cx="8318500" cy="5181600"/>
          </a:xfrm>
        </p:spPr>
        <p:txBody>
          <a:bodyPr/>
          <a:lstStyle/>
          <a:p>
            <a:r>
              <a:rPr lang="en-US" sz="2400" b="1" dirty="0" smtClean="0"/>
              <a:t>There </a:t>
            </a:r>
            <a:r>
              <a:rPr lang="en-US" sz="2400" b="1" dirty="0"/>
              <a:t>are as many </a:t>
            </a:r>
            <a:r>
              <a:rPr lang="en-US" sz="2400" b="1" dirty="0" err="1"/>
              <a:t>mempools</a:t>
            </a:r>
            <a:r>
              <a:rPr lang="en-US" sz="2400" b="1" dirty="0"/>
              <a:t> as there are as nodes</a:t>
            </a:r>
            <a:endParaRPr lang="en-US" sz="2400" b="1" dirty="0"/>
          </a:p>
          <a:p>
            <a:pPr lvl="1"/>
            <a:r>
              <a:rPr lang="en-US" sz="2200" dirty="0"/>
              <a:t>As the Bitcoin network is </a:t>
            </a:r>
            <a:r>
              <a:rPr lang="en-US" sz="2200" dirty="0">
                <a:solidFill>
                  <a:srgbClr val="C00000"/>
                </a:solidFill>
              </a:rPr>
              <a:t>distributed</a:t>
            </a:r>
            <a:r>
              <a:rPr lang="en-US" sz="2200" dirty="0"/>
              <a:t>, not all nodes receive the same transactions at the same </a:t>
            </a:r>
            <a:r>
              <a:rPr lang="en-US" sz="2200" dirty="0" smtClean="0"/>
              <a:t>time</a:t>
            </a:r>
            <a:r>
              <a:rPr lang="en-US" altLang="zh-CN" sz="2200" dirty="0" smtClean="0"/>
              <a:t>,</a:t>
            </a:r>
            <a:r>
              <a:rPr lang="en-US" sz="2200" dirty="0" smtClean="0"/>
              <a:t> </a:t>
            </a:r>
            <a:endParaRPr lang="en-US" sz="2200" dirty="0" smtClean="0"/>
          </a:p>
          <a:p>
            <a:pPr lvl="1"/>
            <a:r>
              <a:rPr lang="en-US" sz="2200" dirty="0" smtClean="0"/>
              <a:t>so </a:t>
            </a:r>
            <a:r>
              <a:rPr lang="en-US" sz="2200" dirty="0">
                <a:solidFill>
                  <a:srgbClr val="0432FF"/>
                </a:solidFill>
              </a:rPr>
              <a:t>some nodes store more </a:t>
            </a:r>
            <a:r>
              <a:rPr lang="en-US" altLang="zh-CN" sz="2200" dirty="0" smtClean="0">
                <a:solidFill>
                  <a:srgbClr val="0432FF"/>
                </a:solidFill>
              </a:rPr>
              <a:t>TXs</a:t>
            </a:r>
            <a:r>
              <a:rPr lang="zh-CN" altLang="en-US" sz="2200" dirty="0" smtClean="0">
                <a:solidFill>
                  <a:srgbClr val="0432FF"/>
                </a:solidFill>
              </a:rPr>
              <a:t> </a:t>
            </a:r>
            <a:r>
              <a:rPr lang="en-US" sz="2200" dirty="0" smtClean="0">
                <a:solidFill>
                  <a:srgbClr val="0432FF"/>
                </a:solidFill>
              </a:rPr>
              <a:t>than </a:t>
            </a:r>
            <a:r>
              <a:rPr lang="en-US" sz="2200" dirty="0">
                <a:solidFill>
                  <a:srgbClr val="0432FF"/>
                </a:solidFill>
              </a:rPr>
              <a:t>others</a:t>
            </a:r>
            <a:r>
              <a:rPr lang="en-US" sz="2200" dirty="0"/>
              <a:t> at some time. </a:t>
            </a:r>
            <a:endParaRPr lang="en-US" sz="2200" dirty="0" smtClean="0"/>
          </a:p>
          <a:p>
            <a:pPr lvl="1"/>
            <a:endParaRPr lang="en-US" sz="2200" dirty="0" smtClean="0"/>
          </a:p>
          <a:p>
            <a:pPr lvl="1"/>
            <a:r>
              <a:rPr lang="en-US" sz="2200" dirty="0" smtClean="0"/>
              <a:t>Plus</a:t>
            </a:r>
            <a:r>
              <a:rPr lang="en-US" sz="2200" dirty="0"/>
              <a:t>, everyone can run its own node </a:t>
            </a:r>
            <a:r>
              <a:rPr lang="en-US" sz="2200" dirty="0">
                <a:solidFill>
                  <a:srgbClr val="0432FF"/>
                </a:solidFill>
              </a:rPr>
              <a:t>with the hardware of his choice</a:t>
            </a:r>
            <a:r>
              <a:rPr lang="en-US" sz="2200" dirty="0"/>
              <a:t>; so all nodes have a </a:t>
            </a:r>
            <a:r>
              <a:rPr lang="en-US" sz="2200" dirty="0">
                <a:solidFill>
                  <a:srgbClr val="C00000"/>
                </a:solidFill>
              </a:rPr>
              <a:t>different RAM capacity </a:t>
            </a:r>
            <a:r>
              <a:rPr lang="en-US" sz="2200" dirty="0"/>
              <a:t>to store unconfirmed </a:t>
            </a:r>
            <a:r>
              <a:rPr lang="en-US" altLang="zh-CN" sz="2200" dirty="0" smtClean="0"/>
              <a:t>TXs</a:t>
            </a:r>
            <a:r>
              <a:rPr lang="en-US" sz="2200" dirty="0" smtClean="0"/>
              <a:t>. </a:t>
            </a:r>
            <a:endParaRPr lang="en-US" sz="2200" dirty="0" smtClean="0"/>
          </a:p>
          <a:p>
            <a:pPr lvl="1"/>
            <a:endParaRPr lang="en-US" sz="2200" dirty="0" smtClean="0"/>
          </a:p>
          <a:p>
            <a:pPr lvl="1"/>
            <a:r>
              <a:rPr lang="en-US" sz="2200" dirty="0" smtClean="0"/>
              <a:t>As </a:t>
            </a:r>
            <a:r>
              <a:rPr lang="en-US" sz="2200" dirty="0"/>
              <a:t>a result, </a:t>
            </a:r>
            <a:r>
              <a:rPr lang="en-US" sz="2200" b="1" dirty="0"/>
              <a:t>each node has </a:t>
            </a:r>
            <a:r>
              <a:rPr lang="en-US" sz="2200" b="1" dirty="0">
                <a:solidFill>
                  <a:srgbClr val="C00000"/>
                </a:solidFill>
              </a:rPr>
              <a:t>its own </a:t>
            </a:r>
            <a:r>
              <a:rPr lang="en-US" altLang="zh-CN" sz="2200" b="1" dirty="0" smtClean="0">
                <a:solidFill>
                  <a:srgbClr val="C00000"/>
                </a:solidFill>
              </a:rPr>
              <a:t>version</a:t>
            </a:r>
            <a:r>
              <a:rPr lang="zh-CN" altLang="en-US" sz="2200" b="1" dirty="0" smtClean="0">
                <a:solidFill>
                  <a:srgbClr val="C00000"/>
                </a:solidFill>
              </a:rPr>
              <a:t> </a:t>
            </a:r>
            <a:r>
              <a:rPr lang="en-US" sz="2200" b="1" dirty="0" smtClean="0"/>
              <a:t>of </a:t>
            </a:r>
            <a:r>
              <a:rPr lang="en-US" sz="2200" b="1" dirty="0"/>
              <a:t>the </a:t>
            </a:r>
            <a:r>
              <a:rPr lang="en-US" sz="2200" b="1" dirty="0">
                <a:solidFill>
                  <a:srgbClr val="0432FF"/>
                </a:solidFill>
              </a:rPr>
              <a:t>pending </a:t>
            </a:r>
            <a:r>
              <a:rPr lang="en-US" altLang="zh-CN" sz="2200" b="1" dirty="0" smtClean="0">
                <a:solidFill>
                  <a:srgbClr val="0432FF"/>
                </a:solidFill>
              </a:rPr>
              <a:t>TXs</a:t>
            </a:r>
            <a:endParaRPr lang="en-US" sz="2200" dirty="0" smtClean="0">
              <a:solidFill>
                <a:srgbClr val="0432FF"/>
              </a:solidFill>
            </a:endParaRPr>
          </a:p>
          <a:p>
            <a:pPr lvl="1"/>
            <a:endParaRPr lang="en-US" sz="2200" dirty="0" smtClean="0"/>
          </a:p>
          <a:p>
            <a:pPr lvl="1"/>
            <a:r>
              <a:rPr lang="en-US" altLang="zh-CN" sz="2200" dirty="0"/>
              <a:t>T</a:t>
            </a:r>
            <a:r>
              <a:rPr lang="en-US" sz="2200" dirty="0" smtClean="0"/>
              <a:t>his </a:t>
            </a:r>
            <a:r>
              <a:rPr lang="en-US" sz="2200" dirty="0"/>
              <a:t>explains the variety of </a:t>
            </a:r>
            <a:r>
              <a:rPr lang="en-US" altLang="zh-CN" sz="2200" dirty="0" err="1">
                <a:solidFill>
                  <a:srgbClr val="0432FF"/>
                </a:solidFill>
              </a:rPr>
              <a:t>m</a:t>
            </a:r>
            <a:r>
              <a:rPr lang="en-US" sz="2200" dirty="0" err="1" smtClean="0">
                <a:solidFill>
                  <a:srgbClr val="0432FF"/>
                </a:solidFill>
              </a:rPr>
              <a:t>empool</a:t>
            </a:r>
            <a:r>
              <a:rPr lang="en-US" sz="2200" dirty="0" smtClean="0">
                <a:solidFill>
                  <a:srgbClr val="0432FF"/>
                </a:solidFill>
              </a:rPr>
              <a:t> </a:t>
            </a:r>
            <a:r>
              <a:rPr lang="en-US" sz="2200" dirty="0">
                <a:solidFill>
                  <a:srgbClr val="0432FF"/>
                </a:solidFill>
              </a:rPr>
              <a:t>sizes </a:t>
            </a:r>
            <a:r>
              <a:rPr lang="en-US" sz="2200" dirty="0"/>
              <a:t>&amp; </a:t>
            </a:r>
            <a:r>
              <a:rPr lang="en-US" altLang="zh-CN" sz="2200" dirty="0" smtClean="0">
                <a:solidFill>
                  <a:srgbClr val="0432FF"/>
                </a:solidFill>
              </a:rPr>
              <a:t>TX</a:t>
            </a:r>
            <a:r>
              <a:rPr lang="zh-CN" altLang="en-US" sz="2200" dirty="0" smtClean="0">
                <a:solidFill>
                  <a:srgbClr val="0432FF"/>
                </a:solidFill>
              </a:rPr>
              <a:t> </a:t>
            </a:r>
            <a:r>
              <a:rPr lang="en-US" sz="2200" dirty="0" smtClean="0">
                <a:solidFill>
                  <a:srgbClr val="0432FF"/>
                </a:solidFill>
              </a:rPr>
              <a:t>counts</a:t>
            </a:r>
            <a:r>
              <a:rPr lang="en-US" sz="2200" dirty="0" smtClean="0"/>
              <a:t> </a:t>
            </a:r>
            <a:r>
              <a:rPr lang="en-US" sz="2200" dirty="0"/>
              <a:t>found on different sources.</a:t>
            </a:r>
            <a:endParaRPr lang="en-US" altLang="zh-CN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答疑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 err="1"/>
              <a:t>mempool</a:t>
            </a:r>
            <a:r>
              <a:rPr lang="zh-CN" altLang="en-US" dirty="0"/>
              <a:t> </a:t>
            </a:r>
            <a:r>
              <a:rPr lang="en-US" altLang="zh-CN" dirty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a new block impact the </a:t>
            </a:r>
            <a:r>
              <a:rPr lang="en-US" dirty="0" err="1"/>
              <a:t>Mempool</a:t>
            </a:r>
            <a:r>
              <a:rPr lang="en-US" dirty="0"/>
              <a:t>?</a:t>
            </a:r>
            <a:endParaRPr lang="en-US" dirty="0"/>
          </a:p>
          <a:p>
            <a:pPr lvl="1"/>
            <a:r>
              <a:rPr lang="en-US" sz="2000" dirty="0"/>
              <a:t>When a node receives a </a:t>
            </a:r>
            <a:r>
              <a:rPr lang="en-US" sz="2000" dirty="0">
                <a:solidFill>
                  <a:srgbClr val="C00000"/>
                </a:solidFill>
              </a:rPr>
              <a:t>new valid block</a:t>
            </a:r>
            <a:r>
              <a:rPr lang="en-US" sz="2000" dirty="0"/>
              <a:t>, it removes all the </a:t>
            </a:r>
            <a:r>
              <a:rPr lang="en-US" altLang="zh-CN" sz="2000" dirty="0" smtClean="0">
                <a:solidFill>
                  <a:srgbClr val="0432FF"/>
                </a:solidFill>
              </a:rPr>
              <a:t>TXs</a:t>
            </a:r>
            <a:r>
              <a:rPr lang="zh-CN" altLang="en-US" sz="2000" dirty="0" smtClean="0">
                <a:solidFill>
                  <a:srgbClr val="0432FF"/>
                </a:solidFill>
              </a:rPr>
              <a:t> </a:t>
            </a:r>
            <a:r>
              <a:rPr lang="en-US" sz="2000" dirty="0" smtClean="0">
                <a:solidFill>
                  <a:srgbClr val="0432FF"/>
                </a:solidFill>
              </a:rPr>
              <a:t>contained </a:t>
            </a:r>
            <a:r>
              <a:rPr lang="en-US" sz="2000" dirty="0">
                <a:solidFill>
                  <a:srgbClr val="0432FF"/>
                </a:solidFill>
              </a:rPr>
              <a:t>in this block </a:t>
            </a:r>
            <a:r>
              <a:rPr lang="en-US" sz="2000" dirty="0"/>
              <a:t>from </a:t>
            </a:r>
            <a:r>
              <a:rPr lang="en-US" sz="2000" dirty="0" smtClean="0"/>
              <a:t>its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local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mempool</a:t>
            </a:r>
            <a:r>
              <a:rPr lang="en-US" altLang="zh-CN" sz="2000" dirty="0" smtClean="0"/>
              <a:t>,</a:t>
            </a:r>
            <a:r>
              <a:rPr lang="en-US" sz="2000" dirty="0" smtClean="0"/>
              <a:t> </a:t>
            </a:r>
            <a:r>
              <a:rPr lang="en-US" sz="2000" dirty="0"/>
              <a:t>as well as the </a:t>
            </a:r>
            <a:r>
              <a:rPr lang="en-US" altLang="zh-CN" sz="2000" dirty="0" smtClean="0">
                <a:solidFill>
                  <a:srgbClr val="0432FF"/>
                </a:solidFill>
              </a:rPr>
              <a:t>TXs</a:t>
            </a:r>
            <a:r>
              <a:rPr lang="zh-CN" altLang="en-US" sz="2000" dirty="0" smtClean="0">
                <a:solidFill>
                  <a:srgbClr val="0432FF"/>
                </a:solidFill>
              </a:rPr>
              <a:t> </a:t>
            </a:r>
            <a:r>
              <a:rPr lang="en-US" sz="2000" dirty="0" smtClean="0">
                <a:solidFill>
                  <a:srgbClr val="0432FF"/>
                </a:solidFill>
              </a:rPr>
              <a:t>that </a:t>
            </a:r>
            <a:r>
              <a:rPr lang="en-US" sz="2000" dirty="0">
                <a:solidFill>
                  <a:srgbClr val="0432FF"/>
                </a:solidFill>
              </a:rPr>
              <a:t>have </a:t>
            </a:r>
            <a:r>
              <a:rPr lang="en-US" sz="2000" dirty="0" smtClean="0">
                <a:solidFill>
                  <a:srgbClr val="0432FF"/>
                </a:solidFill>
              </a:rPr>
              <a:t>conflicting</a:t>
            </a:r>
            <a:r>
              <a:rPr lang="zh-CN" altLang="en-US" sz="2000" dirty="0" smtClean="0">
                <a:solidFill>
                  <a:srgbClr val="0432FF"/>
                </a:solidFill>
              </a:rPr>
              <a:t> </a:t>
            </a:r>
            <a:r>
              <a:rPr lang="en-US" altLang="zh-CN" sz="2000" dirty="0" smtClean="0">
                <a:solidFill>
                  <a:srgbClr val="0432FF"/>
                </a:solidFill>
              </a:rPr>
              <a:t>UTXO</a:t>
            </a:r>
            <a:r>
              <a:rPr lang="en-US" sz="2000" dirty="0" smtClean="0">
                <a:solidFill>
                  <a:srgbClr val="0432FF"/>
                </a:solidFill>
              </a:rPr>
              <a:t> </a:t>
            </a:r>
            <a:r>
              <a:rPr lang="en-US" sz="2000" dirty="0">
                <a:solidFill>
                  <a:srgbClr val="0432FF"/>
                </a:solidFill>
              </a:rPr>
              <a:t>inputs</a:t>
            </a:r>
            <a:r>
              <a:rPr lang="en-US" sz="2000" dirty="0"/>
              <a:t>. </a:t>
            </a:r>
            <a:endParaRPr lang="en-US" sz="2000" dirty="0" smtClean="0"/>
          </a:p>
          <a:p>
            <a:pPr lvl="1"/>
            <a:r>
              <a:rPr lang="en-US" sz="2000" dirty="0" smtClean="0"/>
              <a:t>This </a:t>
            </a:r>
            <a:r>
              <a:rPr lang="en-US" sz="2000" dirty="0"/>
              <a:t>results in a </a:t>
            </a:r>
            <a:r>
              <a:rPr lang="en-US" sz="2000" dirty="0">
                <a:solidFill>
                  <a:srgbClr val="0432FF"/>
                </a:solidFill>
              </a:rPr>
              <a:t>sharp drop </a:t>
            </a:r>
            <a:r>
              <a:rPr lang="en-US" sz="2000" dirty="0"/>
              <a:t>in the </a:t>
            </a:r>
            <a:r>
              <a:rPr lang="en-US" sz="2000" dirty="0" err="1"/>
              <a:t>Mempool</a:t>
            </a:r>
            <a:r>
              <a:rPr lang="en-US" sz="2000" dirty="0"/>
              <a:t> size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926" y="3129169"/>
            <a:ext cx="7112000" cy="32766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 bwMode="auto">
          <a:xfrm>
            <a:off x="2495953" y="4524099"/>
            <a:ext cx="1294169" cy="869536"/>
          </a:xfrm>
          <a:prstGeom prst="wedgeRoundRectCallout">
            <a:avLst>
              <a:gd name="adj1" fmla="val -70558"/>
              <a:gd name="adj2" fmla="val 56654"/>
              <a:gd name="adj3" fmla="val 16667"/>
            </a:avLst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 smtClean="0">
                <a:latin typeface="Arial" panose="020B0604020202090204" pitchFamily="34" charset="0"/>
              </a:rPr>
              <a:t>Sharp</a:t>
            </a:r>
            <a:r>
              <a:rPr lang="zh-CN" altLang="en-US" sz="2000" b="1" dirty="0" smtClean="0">
                <a:latin typeface="Arial" panose="020B0604020202090204" pitchFamily="34" charset="0"/>
              </a:rPr>
              <a:t> </a:t>
            </a:r>
            <a:r>
              <a:rPr lang="en-US" altLang="zh-CN" sz="2000" b="1" dirty="0" smtClean="0">
                <a:latin typeface="Arial" panose="020B0604020202090204" pitchFamily="34" charset="0"/>
              </a:rPr>
              <a:t>drop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4770783" y="3679273"/>
            <a:ext cx="2404412" cy="844826"/>
          </a:xfrm>
          <a:prstGeom prst="wedgeRoundRectCallout">
            <a:avLst>
              <a:gd name="adj1" fmla="val 61070"/>
              <a:gd name="adj2" fmla="val 98152"/>
              <a:gd name="adj3" fmla="val 16667"/>
            </a:avLst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 smtClean="0">
                <a:latin typeface="Arial" panose="020B0604020202090204" pitchFamily="34" charset="0"/>
              </a:rPr>
              <a:t>Sharp</a:t>
            </a:r>
            <a:r>
              <a:rPr lang="zh-CN" altLang="en-US" sz="2000" b="1" dirty="0" smtClean="0">
                <a:latin typeface="Arial" panose="020B0604020202090204" pitchFamily="34" charset="0"/>
              </a:rPr>
              <a:t> </a:t>
            </a:r>
            <a:r>
              <a:rPr lang="en-US" altLang="zh-CN" sz="2000" b="1" dirty="0" smtClean="0">
                <a:latin typeface="Arial" panose="020B0604020202090204" pitchFamily="34" charset="0"/>
              </a:rPr>
              <a:t>increase</a:t>
            </a:r>
            <a:r>
              <a:rPr lang="en-US" altLang="zh-CN" sz="2000" b="1" dirty="0">
                <a:latin typeface="Arial" panose="020B0604020202090204" pitchFamily="34" charset="0"/>
              </a:rPr>
              <a:t>:</a:t>
            </a:r>
            <a:r>
              <a:rPr lang="zh-CN" altLang="en-US" sz="2000" b="1" dirty="0" smtClean="0">
                <a:latin typeface="Arial" panose="020B0604020202090204" pitchFamily="34" charset="0"/>
              </a:rPr>
              <a:t>大量交易被提交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e In-Depth Guide to Bitcoin That Won't Leave You Frustrated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1"/>
          <a:stretch>
            <a:fillRect/>
          </a:stretch>
        </p:blipFill>
        <p:spPr bwMode="auto">
          <a:xfrm>
            <a:off x="1293292" y="1049098"/>
            <a:ext cx="6243581" cy="450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/>
          <p:nvPr/>
        </p:nvSpPr>
        <p:spPr>
          <a:xfrm>
            <a:off x="411163" y="211393"/>
            <a:ext cx="82804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/>
            <a:r>
              <a:rPr lang="zh-CN" altLang="en-US" kern="0" dirty="0" smtClean="0">
                <a:latin typeface="Tahoma" panose="020B0604030504040204" pitchFamily="34" charset="0"/>
                <a:ea typeface="微软雅黑" panose="020B0503020204020204" pitchFamily="34" charset="-122"/>
              </a:rPr>
              <a:t>答疑</a:t>
            </a:r>
            <a:r>
              <a:rPr lang="en-US" altLang="zh-CN" kern="0" dirty="0" smtClean="0">
                <a:latin typeface="Tahoma" panose="020B060403050404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kern="0" dirty="0" smtClean="0">
                <a:latin typeface="Tahoma" panose="020B0604030504040204" pitchFamily="34" charset="0"/>
                <a:ea typeface="微软雅黑" panose="020B0503020204020204" pitchFamily="34" charset="-122"/>
              </a:rPr>
              <a:t>：</a:t>
            </a:r>
            <a:r>
              <a:rPr lang="zh-CN" altLang="en-US" b="0" kern="0" dirty="0" smtClean="0">
                <a:latin typeface="Tahoma" panose="020B0604030504040204" pitchFamily="34" charset="0"/>
                <a:ea typeface="微软雅黑" panose="020B0503020204020204" pitchFamily="34" charset="-122"/>
              </a:rPr>
              <a:t>那么被撤销的交易是如何处理的？</a:t>
            </a:r>
            <a:endParaRPr lang="en-US" b="0" kern="0" dirty="0"/>
          </a:p>
        </p:txBody>
      </p:sp>
      <p:sp>
        <p:nvSpPr>
          <p:cNvPr id="2" name="TextBox 1"/>
          <p:cNvSpPr txBox="1"/>
          <p:nvPr/>
        </p:nvSpPr>
        <p:spPr>
          <a:xfrm>
            <a:off x="1634837" y="5858951"/>
            <a:ext cx="535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答案：重新回到了 </a:t>
            </a:r>
            <a:r>
              <a:rPr lang="en-US" altLang="zh-CN" dirty="0" err="1" smtClean="0"/>
              <a:t>mempool</a:t>
            </a:r>
            <a:r>
              <a:rPr lang="zh-CN" altLang="en-US" dirty="0" smtClean="0"/>
              <a:t>，等待后续的打包上链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400" y="2930525"/>
            <a:ext cx="7823200" cy="1131888"/>
          </a:xfrm>
        </p:spPr>
        <p:txBody>
          <a:bodyPr/>
          <a:lstStyle/>
          <a:p>
            <a:pPr marL="0" indent="0" algn="ctr">
              <a:buFont typeface="Monotype Sorts" pitchFamily="2" charset="2"/>
              <a:buNone/>
            </a:pPr>
            <a:r>
              <a:rPr lang="en-US" altLang="zh-CN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More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materials</a:t>
            </a:r>
            <a:endParaRPr lang="zh-CN" altLang="en-US" sz="3200" b="1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44444" y="1193830"/>
            <a:ext cx="8515350" cy="5110521"/>
          </a:xfrm>
        </p:spPr>
        <p:txBody>
          <a:bodyPr>
            <a:normAutofit/>
          </a:bodyPr>
          <a:lstStyle/>
          <a:p>
            <a:r>
              <a:rPr lang="en-US" altLang="zh-CN" sz="2000" b="1" dirty="0" smtClean="0"/>
              <a:t>Bitcoin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network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is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peer-to-peer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network</a:t>
            </a:r>
            <a:endParaRPr lang="en-US" altLang="zh-CN" sz="2000" b="1" dirty="0" smtClean="0"/>
          </a:p>
          <a:p>
            <a:pPr lvl="1"/>
            <a:r>
              <a:rPr lang="en-US" altLang="zh-CN" sz="2000" dirty="0" smtClean="0"/>
              <a:t>nodes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exchange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transactions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blocks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there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different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types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nodes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network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r>
              <a:rPr lang="en-US" altLang="zh-CN" sz="2000" b="1" dirty="0" smtClean="0"/>
              <a:t>The</a:t>
            </a:r>
            <a:r>
              <a:rPr lang="zh-CN" altLang="en-US" sz="2000" b="1" dirty="0" smtClean="0"/>
              <a:t> </a:t>
            </a:r>
            <a:r>
              <a:rPr lang="en-US" altLang="zh-CN" sz="2000" b="1" dirty="0"/>
              <a:t>role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of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</a:t>
            </a:r>
            <a:r>
              <a:rPr lang="zh-CN" altLang="en-US" sz="2000" b="1" dirty="0"/>
              <a:t> </a:t>
            </a:r>
            <a:r>
              <a:rPr lang="en-US" altLang="zh-CN" sz="2000" b="1" dirty="0" smtClean="0"/>
              <a:t>node</a:t>
            </a:r>
            <a:endParaRPr lang="en-US" altLang="zh-CN" sz="2000" b="1" dirty="0" smtClean="0"/>
          </a:p>
          <a:p>
            <a:pPr lvl="1"/>
            <a:r>
              <a:rPr lang="en-US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Validate a new block</a:t>
            </a:r>
            <a:endParaRPr lang="en-US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endParaRPr lang="en-US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en-US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Store and save the transaction history of a block</a:t>
            </a:r>
            <a:endParaRPr lang="en-US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endParaRPr lang="en-US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en-US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Update other nodes in the blockchain to ensure all nodes on th</a:t>
            </a:r>
            <a:r>
              <a:rPr lang="en-US" altLang="zh-CN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e</a:t>
            </a:r>
            <a:r>
              <a:rPr lang="en-US" sz="20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blockchain have the latest </a:t>
            </a:r>
            <a:r>
              <a:rPr lang="en-US" sz="20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information</a:t>
            </a:r>
            <a:endParaRPr lang="en-US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4097" y="167708"/>
            <a:ext cx="8655697" cy="66356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比特币社区成员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nodes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 smtClean="0"/>
              <a:t>推荐 </a:t>
            </a:r>
            <a:r>
              <a:rPr lang="en-US" altLang="zh-CN" sz="2800" dirty="0" smtClean="0"/>
              <a:t>–</a:t>
            </a:r>
            <a:r>
              <a:rPr lang="zh-CN" altLang="en-US" sz="2800" dirty="0" smtClean="0"/>
              <a:t> </a:t>
            </a:r>
            <a:r>
              <a:rPr lang="en-US" altLang="zh-CN" sz="2800" dirty="0" err="1"/>
              <a:t>Github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book: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Mastering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Bitcion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>
                <a:hlinkClick r:id="rId1"/>
              </a:rPr>
              <a:t>https</a:t>
            </a:r>
            <a:r>
              <a:rPr lang="en-US" dirty="0">
                <a:hlinkClick r:id="rId1"/>
              </a:rPr>
              <a:t>://</a:t>
            </a:r>
            <a:r>
              <a:rPr lang="en-US" dirty="0" smtClean="0">
                <a:hlinkClick r:id="rId1"/>
              </a:rPr>
              <a:t>github.com/bitcoinbook/bitcoinbook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033" y="1738409"/>
            <a:ext cx="5198454" cy="45861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推荐学习视频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Need to MINE ONE BITCOIN In 2020?!</a:t>
            </a:r>
            <a:endParaRPr lang="en-US" dirty="0"/>
          </a:p>
          <a:p>
            <a:pPr lvl="1"/>
            <a:r>
              <a:rPr lang="en-US" sz="2000" dirty="0"/>
              <a:t>https://</a:t>
            </a:r>
            <a:r>
              <a:rPr lang="en-US" sz="2000" dirty="0" err="1"/>
              <a:t>www.youtube.com</a:t>
            </a:r>
            <a:r>
              <a:rPr lang="en-US" sz="2000" dirty="0"/>
              <a:t>/</a:t>
            </a:r>
            <a:r>
              <a:rPr lang="en-US" sz="2000" dirty="0" err="1"/>
              <a:t>watch?v</a:t>
            </a:r>
            <a:r>
              <a:rPr lang="en-US" sz="2000" dirty="0"/>
              <a:t>=5V_Ap0Iy_M0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8427" y="2639961"/>
            <a:ext cx="6125701" cy="3576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44444" y="1193830"/>
            <a:ext cx="8515350" cy="5110521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Two</a:t>
            </a:r>
            <a:r>
              <a:rPr lang="zh-CN" altLang="en-US" sz="2400" b="1" dirty="0"/>
              <a:t> </a:t>
            </a:r>
            <a:r>
              <a:rPr lang="en-US" altLang="zh-CN" sz="2400" b="1" dirty="0" smtClean="0"/>
              <a:t>typical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types</a:t>
            </a:r>
            <a:r>
              <a:rPr lang="zh-CN" altLang="en-US" sz="2400" b="1" dirty="0" smtClean="0"/>
              <a:t> </a:t>
            </a:r>
            <a:r>
              <a:rPr lang="en-US" altLang="zh-CN" sz="2400" b="1" dirty="0"/>
              <a:t>of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nodes</a:t>
            </a:r>
            <a:endParaRPr lang="en-US" altLang="zh-CN" sz="2400" b="1" dirty="0" smtClean="0"/>
          </a:p>
          <a:p>
            <a:pPr lvl="1"/>
            <a:r>
              <a:rPr lang="en-US" altLang="zh-CN" sz="2400" dirty="0"/>
              <a:t>Full</a:t>
            </a:r>
            <a:r>
              <a:rPr lang="zh-CN" altLang="en-US" sz="2400" dirty="0"/>
              <a:t> </a:t>
            </a:r>
            <a:r>
              <a:rPr lang="en-US" altLang="zh-CN" sz="2400" dirty="0"/>
              <a:t>nodes,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1"/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SPV</a:t>
            </a:r>
            <a:r>
              <a:rPr lang="zh-CN" altLang="en-US" sz="2400" dirty="0"/>
              <a:t> </a:t>
            </a:r>
            <a:r>
              <a:rPr lang="en-US" altLang="zh-CN" sz="2400" dirty="0"/>
              <a:t>(Simple</a:t>
            </a:r>
            <a:r>
              <a:rPr lang="zh-CN" altLang="en-US" sz="2400" dirty="0"/>
              <a:t> </a:t>
            </a:r>
            <a:r>
              <a:rPr lang="en-US" altLang="zh-CN" sz="2400" dirty="0"/>
              <a:t>Payment</a:t>
            </a:r>
            <a:r>
              <a:rPr lang="zh-CN" altLang="en-US" sz="2400" dirty="0"/>
              <a:t> </a:t>
            </a:r>
            <a:r>
              <a:rPr lang="en-US" altLang="zh-CN" sz="2400" dirty="0"/>
              <a:t>Verification)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nodes</a:t>
            </a:r>
            <a:endParaRPr lang="en-US" altLang="zh-CN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4097" y="167708"/>
            <a:ext cx="8655697" cy="66356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比特币社区成员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nodes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zh-CN" altLang="en-US" dirty="0"/>
          </a:p>
        </p:txBody>
      </p:sp>
      <p:pic>
        <p:nvPicPr>
          <p:cNvPr id="4" name="Picture 2" descr="https://www.seba.swiss/static/aa1ec175c2d11f6988a5cb81f41cd7bd/54539/20200827_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927" y="2649421"/>
            <a:ext cx="5070765" cy="387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45697" y="6304351"/>
            <a:ext cx="269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Source: SEBA Research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44444" y="1193830"/>
            <a:ext cx="8231520" cy="258846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400" b="1" dirty="0" smtClean="0"/>
              <a:t>全节点（</a:t>
            </a:r>
            <a:r>
              <a:rPr lang="en-US" altLang="zh-CN" sz="2400" b="1" dirty="0" smtClean="0"/>
              <a:t>Full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nodes</a:t>
            </a:r>
            <a:r>
              <a:rPr lang="zh-CN" altLang="en-US" sz="2400" b="1" dirty="0" smtClean="0"/>
              <a:t>）</a:t>
            </a:r>
            <a:endParaRPr lang="en-US" altLang="zh-CN" sz="2400" b="1" dirty="0" smtClean="0"/>
          </a:p>
          <a:p>
            <a:pPr lvl="1"/>
            <a:r>
              <a:rPr lang="en-US" altLang="zh-CN" sz="2400" dirty="0" smtClean="0"/>
              <a:t>host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a </a:t>
            </a:r>
            <a:r>
              <a:rPr lang="en-US" sz="2400" dirty="0"/>
              <a:t>single copy of an entire blockchain history including transactions, timestamps and all created blocks.</a:t>
            </a:r>
            <a:endParaRPr lang="en-US" altLang="zh-CN" sz="2400" dirty="0" smtClean="0"/>
          </a:p>
          <a:p>
            <a:pPr lvl="1"/>
            <a:endParaRPr lang="en-US" altLang="zh-CN" sz="2400" dirty="0"/>
          </a:p>
          <a:p>
            <a:pPr lvl="1"/>
            <a:r>
              <a:rPr lang="zh-CN" altLang="en-US" sz="2400" dirty="0" smtClean="0"/>
              <a:t>负责全部功能：</a:t>
            </a:r>
            <a:r>
              <a:rPr lang="en-US" altLang="zh-CN" sz="2400" dirty="0" smtClean="0"/>
              <a:t>wallet,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miner,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full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blockchain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storage,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network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routing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functions</a:t>
            </a:r>
            <a:endParaRPr lang="en-US" altLang="zh-CN" sz="24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4097" y="167708"/>
            <a:ext cx="8655697" cy="66356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比特币社区成员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nodes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/>
              <a:t>cont.)</a:t>
            </a:r>
            <a:endParaRPr lang="zh-CN" altLang="en-US" dirty="0"/>
          </a:p>
        </p:txBody>
      </p:sp>
      <p:pic>
        <p:nvPicPr>
          <p:cNvPr id="5128" name="Picture 8" descr="llustration of full nodes on a public blockchai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529" y="3979509"/>
            <a:ext cx="2400265" cy="254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内容占位符 1"/>
          <p:cNvSpPr txBox="1"/>
          <p:nvPr/>
        </p:nvSpPr>
        <p:spPr bwMode="auto">
          <a:xfrm>
            <a:off x="344444" y="3782291"/>
            <a:ext cx="5848538" cy="274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292100" indent="-2921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00100" indent="-3429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lvl="1"/>
            <a:endParaRPr lang="en-US" altLang="zh-CN" sz="2000" dirty="0"/>
          </a:p>
          <a:p>
            <a:pPr lvl="1"/>
            <a:r>
              <a:rPr lang="en-US" sz="2000" dirty="0"/>
              <a:t>they require more advanced computing power and energy and thus, are expensive</a:t>
            </a:r>
            <a:endParaRPr lang="en-US" sz="2000" dirty="0"/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is estimated that the Bitcoin network has over 10,000 operational full nodes.</a:t>
            </a:r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44444" y="1205345"/>
            <a:ext cx="8148392" cy="2951019"/>
          </a:xfrm>
        </p:spPr>
        <p:txBody>
          <a:bodyPr>
            <a:normAutofit/>
          </a:bodyPr>
          <a:lstStyle/>
          <a:p>
            <a:r>
              <a:rPr lang="zh-CN" altLang="en-US" sz="2400" b="1" dirty="0" smtClean="0"/>
              <a:t>轻节点（</a:t>
            </a:r>
            <a:r>
              <a:rPr lang="en-US" altLang="zh-CN" sz="2400" b="1" dirty="0" smtClean="0"/>
              <a:t>SPV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nodes,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or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lightweight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clients</a:t>
            </a:r>
            <a:r>
              <a:rPr lang="zh-CN" altLang="en-US" sz="2400" b="1" dirty="0" smtClean="0"/>
              <a:t>）</a:t>
            </a:r>
            <a:endParaRPr lang="en-US" altLang="zh-CN" sz="2000" dirty="0" smtClean="0"/>
          </a:p>
          <a:p>
            <a:pPr lvl="1">
              <a:lnSpc>
                <a:spcPct val="110000"/>
              </a:lnSpc>
            </a:pPr>
            <a:r>
              <a:rPr lang="en-US" sz="2000" dirty="0" smtClean="0"/>
              <a:t>download wallets and connect to full nodes to further validate information stored on the blockchain. </a:t>
            </a:r>
            <a:endParaRPr lang="en-US" sz="2000" dirty="0" smtClean="0"/>
          </a:p>
          <a:p>
            <a:pPr lvl="1">
              <a:lnSpc>
                <a:spcPct val="110000"/>
              </a:lnSpc>
            </a:pPr>
            <a:r>
              <a:rPr lang="en-US" sz="2000" dirty="0" smtClean="0"/>
              <a:t>They are much smaller in size and only hold information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partial blockchain histories.</a:t>
            </a:r>
            <a:endParaRPr lang="en-US" altLang="zh-CN" sz="2000" dirty="0" smtClean="0"/>
          </a:p>
          <a:p>
            <a:pPr lvl="1">
              <a:lnSpc>
                <a:spcPct val="110000"/>
              </a:lnSpc>
            </a:pPr>
            <a:r>
              <a:rPr lang="en-US" altLang="zh-CN" sz="2000" dirty="0" smtClean="0"/>
              <a:t>perform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only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wallet</a:t>
            </a:r>
            <a:r>
              <a:rPr lang="zh-CN" altLang="en-US" sz="2000" dirty="0" smtClean="0">
                <a:solidFill>
                  <a:srgbClr val="C00000"/>
                </a:solidFill>
              </a:rPr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network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routing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000" dirty="0" smtClean="0"/>
              <a:t>functionality.</a:t>
            </a:r>
            <a:endParaRPr lang="en-US" altLang="zh-CN" sz="2000" dirty="0" smtClean="0"/>
          </a:p>
          <a:p>
            <a:endParaRPr lang="zh-CN" altLang="en-US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4097" y="167708"/>
            <a:ext cx="8655697" cy="66356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比特币社区成员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nodes</a:t>
            </a:r>
            <a:r>
              <a:rPr lang="zh-CN" altLang="en-US" dirty="0" smtClean="0"/>
              <a:t> </a:t>
            </a:r>
            <a:r>
              <a:rPr lang="en-US" altLang="zh-CN" dirty="0"/>
              <a:t>(cont.)</a:t>
            </a:r>
            <a:endParaRPr lang="zh-CN" altLang="en-US" dirty="0"/>
          </a:p>
        </p:txBody>
      </p:sp>
      <p:pic>
        <p:nvPicPr>
          <p:cNvPr id="4" name="Picture 2" descr="https://www.seba.swiss/static/aa1ec175c2d11f6988a5cb81f41cd7bd/54539/20200827_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890" y="4156364"/>
            <a:ext cx="2354824" cy="179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1"/>
          <p:cNvSpPr txBox="1"/>
          <p:nvPr/>
        </p:nvSpPr>
        <p:spPr bwMode="auto">
          <a:xfrm>
            <a:off x="344444" y="3782291"/>
            <a:ext cx="6333446" cy="274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 fontScale="85000" lnSpcReduction="10000"/>
          </a:bodyPr>
          <a:lstStyle>
            <a:lvl1pPr marL="292100" indent="-2921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00100" indent="-3429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lvl="1" defTabSz="914400">
              <a:lnSpc>
                <a:spcPct val="110000"/>
              </a:lnSpc>
            </a:pPr>
            <a:r>
              <a:rPr lang="en-US" altLang="zh-CN" sz="2000" kern="0" dirty="0"/>
              <a:t>SPV </a:t>
            </a:r>
            <a:r>
              <a:rPr lang="zh-CN" altLang="en-US" sz="2000" kern="0" dirty="0"/>
              <a:t>客户端只需要下载所有区块的区块头（</a:t>
            </a:r>
            <a:r>
              <a:rPr lang="en-US" altLang="zh-CN" sz="2000" kern="0" dirty="0"/>
              <a:t>Block Header</a:t>
            </a:r>
            <a:r>
              <a:rPr lang="zh-CN" altLang="en-US" sz="2000" kern="0" dirty="0"/>
              <a:t>），并进行简单的定位和计算工作就可以给出验证结论。</a:t>
            </a:r>
            <a:endParaRPr lang="en-US" altLang="zh-CN" sz="2000" kern="0" dirty="0"/>
          </a:p>
          <a:p>
            <a:pPr lvl="1" defTabSz="914400">
              <a:lnSpc>
                <a:spcPct val="110000"/>
              </a:lnSpc>
            </a:pPr>
            <a:r>
              <a:rPr lang="en-US" altLang="zh-CN" sz="2000" kern="0" dirty="0" smtClean="0"/>
              <a:t>SPV nodes</a:t>
            </a:r>
            <a:r>
              <a:rPr lang="zh-CN" altLang="en-US" sz="2000" kern="0" dirty="0" smtClean="0"/>
              <a:t> 能够以较小的代价判断</a:t>
            </a:r>
            <a:r>
              <a:rPr lang="zh-CN" altLang="en-US" sz="2000" kern="0" dirty="0" smtClean="0">
                <a:solidFill>
                  <a:srgbClr val="0432FF"/>
                </a:solidFill>
              </a:rPr>
              <a:t>某个支付交易</a:t>
            </a:r>
            <a:r>
              <a:rPr lang="zh-CN" altLang="en-US" sz="2000" kern="0" dirty="0" smtClean="0"/>
              <a:t>是否</a:t>
            </a:r>
            <a:r>
              <a:rPr lang="zh-CN" altLang="en-US" sz="2000" b="1" kern="0" dirty="0" smtClean="0"/>
              <a:t>已经被验证过</a:t>
            </a:r>
            <a:r>
              <a:rPr lang="zh-CN" altLang="en-US" sz="2000" kern="0" dirty="0" smtClean="0"/>
              <a:t>（存在于区块链中），以及得到了多少</a:t>
            </a:r>
            <a:r>
              <a:rPr lang="zh-CN" altLang="en-US" sz="2000" b="1" kern="0" dirty="0" smtClean="0"/>
              <a:t>算力保护</a:t>
            </a:r>
            <a:r>
              <a:rPr lang="zh-CN" altLang="en-US" sz="2000" kern="0" dirty="0" smtClean="0"/>
              <a:t>（定位包含该交易的区块在区块链中的位置）</a:t>
            </a:r>
            <a:endParaRPr lang="en-US" altLang="zh-CN" sz="2000" kern="0" dirty="0" smtClean="0"/>
          </a:p>
          <a:p>
            <a:pPr lvl="1" defTabSz="914400">
              <a:lnSpc>
                <a:spcPct val="110000"/>
              </a:lnSpc>
            </a:pPr>
            <a:r>
              <a:rPr lang="zh-CN" altLang="en-US" sz="2000" b="1" kern="0" dirty="0" smtClean="0"/>
              <a:t>进一步应用：</a:t>
            </a:r>
            <a:r>
              <a:rPr lang="en-US" altLang="zh-CN" sz="2000" b="1" kern="0" dirty="0" smtClean="0"/>
              <a:t>SPV proof</a:t>
            </a:r>
            <a:r>
              <a:rPr lang="zh-CN" altLang="en-US" sz="2000" kern="0" dirty="0" smtClean="0"/>
              <a:t>，侧链协议中，用 </a:t>
            </a:r>
            <a:r>
              <a:rPr lang="en-US" altLang="zh-CN" sz="2000" kern="0" dirty="0" smtClean="0"/>
              <a:t>SPV </a:t>
            </a:r>
            <a:r>
              <a:rPr lang="zh-CN" altLang="en-US" sz="2000" kern="0" dirty="0" smtClean="0"/>
              <a:t>来证明一个交易确实已经在区块链中发生过，称为 </a:t>
            </a:r>
            <a:r>
              <a:rPr lang="en-US" altLang="zh-CN" sz="2000" kern="0" dirty="0" smtClean="0"/>
              <a:t>SPV </a:t>
            </a:r>
            <a:r>
              <a:rPr lang="zh-CN" altLang="en-US" sz="2000" kern="0" dirty="0" smtClean="0"/>
              <a:t>证明（</a:t>
            </a:r>
            <a:r>
              <a:rPr lang="en-US" altLang="zh-CN" sz="2000" kern="0" dirty="0" smtClean="0"/>
              <a:t>SPV Proof</a:t>
            </a:r>
            <a:r>
              <a:rPr lang="zh-CN" altLang="en-US" sz="2000" kern="0" dirty="0" smtClean="0"/>
              <a:t>），以后在“区块链的互操作性”课程中会讲</a:t>
            </a:r>
            <a:endParaRPr lang="en-US" altLang="zh-CN" sz="2000" kern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11714</Words>
  <Application>WPS 文字</Application>
  <PresentationFormat>On-screen Show (4:3)</PresentationFormat>
  <Paragraphs>549</Paragraphs>
  <Slides>61</Slides>
  <Notes>14</Notes>
  <HiddenSlides>4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8" baseType="lpstr">
      <vt:lpstr>Arial</vt:lpstr>
      <vt:lpstr>方正书宋_GBK</vt:lpstr>
      <vt:lpstr>Wingdings</vt:lpstr>
      <vt:lpstr>宋体</vt:lpstr>
      <vt:lpstr>汉仪书宋二KW</vt:lpstr>
      <vt:lpstr>Tahoma</vt:lpstr>
      <vt:lpstr>Monotype Sorts</vt:lpstr>
      <vt:lpstr>Times New Roman</vt:lpstr>
      <vt:lpstr>微软雅黑</vt:lpstr>
      <vt:lpstr>汉仪旗黑</vt:lpstr>
      <vt:lpstr>Thonburi</vt:lpstr>
      <vt:lpstr>Arial Hebrew</vt:lpstr>
      <vt:lpstr>宋体</vt:lpstr>
      <vt:lpstr>Arial Unicode MS</vt:lpstr>
      <vt:lpstr>等线</vt:lpstr>
      <vt:lpstr>汉仪中等线KW</vt:lpstr>
      <vt:lpstr>LC.BRev.FY97</vt:lpstr>
      <vt:lpstr>Bitcoin 社区 与 激励</vt:lpstr>
      <vt:lpstr>PowerPoint 演示文稿</vt:lpstr>
      <vt:lpstr>PowerPoint 演示文稿</vt:lpstr>
      <vt:lpstr>Outline of this Class</vt:lpstr>
      <vt:lpstr>PowerPoint 演示文稿</vt:lpstr>
      <vt:lpstr>比特币社区成员—— Types of nodes</vt:lpstr>
      <vt:lpstr>比特币社区成员—— Types of nodes (cont.)</vt:lpstr>
      <vt:lpstr>比特币社区成员—— Types of nodes (cont.)</vt:lpstr>
      <vt:lpstr>比特币社区成员—— Types of nodes (cont.)</vt:lpstr>
      <vt:lpstr>比特币社区成员—— more types of nodes</vt:lpstr>
      <vt:lpstr>Key differences between mining nodes and full nodes</vt:lpstr>
      <vt:lpstr>PowerPoint 演示文稿</vt:lpstr>
      <vt:lpstr>比特币社区—— Mining Pools</vt:lpstr>
      <vt:lpstr>PowerPoint 演示文稿</vt:lpstr>
      <vt:lpstr>如何维护一个健康的挖矿生态？</vt:lpstr>
      <vt:lpstr>启动一个加密货币</vt:lpstr>
      <vt:lpstr>社区的发展——规则更新</vt:lpstr>
      <vt:lpstr>社区的发展——规则更新 (cont.)</vt:lpstr>
      <vt:lpstr>社区的发展——规则更新 (cont.)</vt:lpstr>
      <vt:lpstr>社区的发展——规则更新 (cont.)</vt:lpstr>
      <vt:lpstr>Outline of this Class</vt:lpstr>
      <vt:lpstr>PowerPoint 演示文稿</vt:lpstr>
      <vt:lpstr>PowerPoint 演示文稿</vt:lpstr>
      <vt:lpstr>PowerPoint 演示文稿</vt:lpstr>
      <vt:lpstr>PowerPoint 演示文稿</vt:lpstr>
      <vt:lpstr>比特币设计者需要考虑的问题：</vt:lpstr>
      <vt:lpstr>首先，让我们看一些事实</vt:lpstr>
      <vt:lpstr>挖矿的激励</vt:lpstr>
      <vt:lpstr>Explaining Bitcoin Transaction Fees</vt:lpstr>
      <vt:lpstr>Explaining Bitcoin Transaction Fees (cont.)</vt:lpstr>
      <vt:lpstr>Explaining Bitcoin Transaction Fees (cont.)</vt:lpstr>
      <vt:lpstr>Explaining Bitcoin Transaction Fees (cont.)</vt:lpstr>
      <vt:lpstr>挖矿的策略</vt:lpstr>
      <vt:lpstr>挖矿的策略 (cont.)</vt:lpstr>
      <vt:lpstr>挖矿的策略 (cont.)</vt:lpstr>
      <vt:lpstr>为了挖到新块采取的策略——挖空块现象</vt:lpstr>
      <vt:lpstr>挖矿社区可能采取的恶意策略 — 合谋</vt:lpstr>
      <vt:lpstr>一种合谋 —— 51% 攻击</vt:lpstr>
      <vt:lpstr>一种合谋 —— 51% 攻击 (cont.)</vt:lpstr>
      <vt:lpstr>如何防范 51%攻击？</vt:lpstr>
      <vt:lpstr>交易的确认次数 – 以太坊的交易例子</vt:lpstr>
      <vt:lpstr>51% 攻击的引申思考</vt:lpstr>
      <vt:lpstr>Outline of this Class</vt:lpstr>
      <vt:lpstr>再谈比特币共识</vt:lpstr>
      <vt:lpstr>再谈比特币共识</vt:lpstr>
      <vt:lpstr>再谈比特币共识</vt:lpstr>
      <vt:lpstr>比特币共识--三个层面</vt:lpstr>
      <vt:lpstr>比特币共识--三个层面</vt:lpstr>
      <vt:lpstr>比特币共识--三个层面</vt:lpstr>
      <vt:lpstr>比特币共识--三个层面</vt:lpstr>
      <vt:lpstr>比特币共识--三个层面</vt:lpstr>
      <vt:lpstr>Outline of this Class</vt:lpstr>
      <vt:lpstr>PowerPoint 演示文稿</vt:lpstr>
      <vt:lpstr>答疑2：比特币交易是如何打包的</vt:lpstr>
      <vt:lpstr>答疑 – mempool (上节课提到过)</vt:lpstr>
      <vt:lpstr>答疑 – mempool (cont.)</vt:lpstr>
      <vt:lpstr>答疑 – mempool (cont.)</vt:lpstr>
      <vt:lpstr>PowerPoint 演示文稿</vt:lpstr>
      <vt:lpstr>PowerPoint 演示文稿</vt:lpstr>
      <vt:lpstr>推荐 – Github book: Mastering Bitcion</vt:lpstr>
      <vt:lpstr>推荐学习视频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 社区 与 激励</dc:title>
  <dc:creator>yang li</dc:creator>
  <cp:lastModifiedBy>Liang</cp:lastModifiedBy>
  <cp:revision>3</cp:revision>
  <cp:lastPrinted>2021-10-13T03:37:40Z</cp:lastPrinted>
  <dcterms:created xsi:type="dcterms:W3CDTF">2021-10-13T03:37:40Z</dcterms:created>
  <dcterms:modified xsi:type="dcterms:W3CDTF">2021-10-13T03:37:40Z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2052-3.6.1.5768</vt:lpwstr>
  </property>
</Properties>
</file>